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303" r:id="rId2"/>
    <p:sldId id="299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33" r:id="rId14"/>
    <p:sldId id="334" r:id="rId15"/>
    <p:sldId id="31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F"/>
    <a:srgbClr val="FF5000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/>
    <p:restoredTop sz="97833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6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0108074\Bureaublad\UCLL\Onderzoek\Lopende%20projecten\OHULP%2019-20\Corona\e_inclusie%20nodenbevraging\Rapport\grafieken%20rapport%20e-inclus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ub-my.sharepoint.com/personal/brent_philipsen_vub_be/Documents/Herstel%20laptop/IMEC/DATA%20Vraag%20en%20aanbod/D4Y%20Lijst%20scholen%20IME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ub-my.sharepoint.com/personal/brent_philipsen_vub_be/Documents/Herstel%20laptop/IMEC/DATA%20Vraag%20en%20aanbod/D4Y%20Lijst%20scholen%20IME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Welke externe ondersteuning</a:t>
            </a:r>
            <a:r>
              <a:rPr lang="nl-BE" baseline="0"/>
              <a:t> is wenselijk?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'Extra ondersteuning'!$G$9</c:f>
              <c:strCache>
                <c:ptCount val="1"/>
                <c:pt idx="0">
                  <c:v>% Jeugdhulp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'Extra ondersteuning'!$H$8:$M$8</c:f>
              <c:strCache>
                <c:ptCount val="6"/>
                <c:pt idx="0">
                  <c:v>Geen ondersteuning nodig</c:v>
                </c:pt>
                <c:pt idx="1">
                  <c:v>Telefonische ondersteuning</c:v>
                </c:pt>
                <c:pt idx="2">
                  <c:v>Ondersteuning beeldbellen</c:v>
                </c:pt>
                <c:pt idx="3">
                  <c:v>Handleidingen</c:v>
                </c:pt>
                <c:pt idx="4">
                  <c:v>Op afstand overnemen</c:v>
                </c:pt>
                <c:pt idx="5">
                  <c:v>Anders (combinatie)</c:v>
                </c:pt>
              </c:strCache>
            </c:strRef>
          </c:cat>
          <c:val>
            <c:numRef>
              <c:f>'Extra ondersteuning'!$H$9:$M$9</c:f>
              <c:numCache>
                <c:formatCode>General</c:formatCode>
                <c:ptCount val="6"/>
                <c:pt idx="0">
                  <c:v>8.1</c:v>
                </c:pt>
                <c:pt idx="1">
                  <c:v>13.5</c:v>
                </c:pt>
                <c:pt idx="2">
                  <c:v>12.2</c:v>
                </c:pt>
                <c:pt idx="3">
                  <c:v>31.1</c:v>
                </c:pt>
                <c:pt idx="4">
                  <c:v>32.4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1-5144-AFF8-719287764348}"/>
            </c:ext>
          </c:extLst>
        </c:ser>
        <c:ser>
          <c:idx val="1"/>
          <c:order val="1"/>
          <c:tx>
            <c:strRef>
              <c:f>'Extra ondersteuning'!$G$10</c:f>
              <c:strCache>
                <c:ptCount val="1"/>
                <c:pt idx="0">
                  <c:v>% VAPH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'Extra ondersteuning'!$H$8:$M$8</c:f>
              <c:strCache>
                <c:ptCount val="6"/>
                <c:pt idx="0">
                  <c:v>Geen ondersteuning nodig</c:v>
                </c:pt>
                <c:pt idx="1">
                  <c:v>Telefonische ondersteuning</c:v>
                </c:pt>
                <c:pt idx="2">
                  <c:v>Ondersteuning beeldbellen</c:v>
                </c:pt>
                <c:pt idx="3">
                  <c:v>Handleidingen</c:v>
                </c:pt>
                <c:pt idx="4">
                  <c:v>Op afstand overnemen</c:v>
                </c:pt>
                <c:pt idx="5">
                  <c:v>Anders (combinatie)</c:v>
                </c:pt>
              </c:strCache>
            </c:strRef>
          </c:cat>
          <c:val>
            <c:numRef>
              <c:f>'Extra ondersteuning'!$H$10:$M$10</c:f>
              <c:numCache>
                <c:formatCode>General</c:formatCode>
                <c:ptCount val="6"/>
                <c:pt idx="0">
                  <c:v>11.4</c:v>
                </c:pt>
                <c:pt idx="1">
                  <c:v>11.4</c:v>
                </c:pt>
                <c:pt idx="2">
                  <c:v>4.5</c:v>
                </c:pt>
                <c:pt idx="3">
                  <c:v>36.4</c:v>
                </c:pt>
                <c:pt idx="4">
                  <c:v>31.8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B1-5144-AFF8-719287764348}"/>
            </c:ext>
          </c:extLst>
        </c:ser>
        <c:ser>
          <c:idx val="2"/>
          <c:order val="2"/>
          <c:tx>
            <c:strRef>
              <c:f>'Extra ondersteuning'!$G$11</c:f>
              <c:strCache>
                <c:ptCount val="1"/>
                <c:pt idx="0">
                  <c:v>% MFC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'Extra ondersteuning'!$H$8:$M$8</c:f>
              <c:strCache>
                <c:ptCount val="6"/>
                <c:pt idx="0">
                  <c:v>Geen ondersteuning nodig</c:v>
                </c:pt>
                <c:pt idx="1">
                  <c:v>Telefonische ondersteuning</c:v>
                </c:pt>
                <c:pt idx="2">
                  <c:v>Ondersteuning beeldbellen</c:v>
                </c:pt>
                <c:pt idx="3">
                  <c:v>Handleidingen</c:v>
                </c:pt>
                <c:pt idx="4">
                  <c:v>Op afstand overnemen</c:v>
                </c:pt>
                <c:pt idx="5">
                  <c:v>Anders (combinatie)</c:v>
                </c:pt>
              </c:strCache>
            </c:strRef>
          </c:cat>
          <c:val>
            <c:numRef>
              <c:f>'Extra ondersteuning'!$H$11:$M$11</c:f>
              <c:numCache>
                <c:formatCode>General</c:formatCode>
                <c:ptCount val="6"/>
                <c:pt idx="0">
                  <c:v>16.7</c:v>
                </c:pt>
                <c:pt idx="1">
                  <c:v>5.6</c:v>
                </c:pt>
                <c:pt idx="2">
                  <c:v>5.6</c:v>
                </c:pt>
                <c:pt idx="3">
                  <c:v>27.8</c:v>
                </c:pt>
                <c:pt idx="4">
                  <c:v>44.4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1-5144-AFF8-719287764348}"/>
            </c:ext>
          </c:extLst>
        </c:ser>
        <c:ser>
          <c:idx val="3"/>
          <c:order val="3"/>
          <c:tx>
            <c:strRef>
              <c:f>'Extra ondersteuning'!$G$12</c:f>
              <c:strCache>
                <c:ptCount val="1"/>
                <c:pt idx="0">
                  <c:v>% Algemeen totaal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'Extra ondersteuning'!$H$8:$M$8</c:f>
              <c:strCache>
                <c:ptCount val="6"/>
                <c:pt idx="0">
                  <c:v>Geen ondersteuning nodig</c:v>
                </c:pt>
                <c:pt idx="1">
                  <c:v>Telefonische ondersteuning</c:v>
                </c:pt>
                <c:pt idx="2">
                  <c:v>Ondersteuning beeldbellen</c:v>
                </c:pt>
                <c:pt idx="3">
                  <c:v>Handleidingen</c:v>
                </c:pt>
                <c:pt idx="4">
                  <c:v>Op afstand overnemen</c:v>
                </c:pt>
                <c:pt idx="5">
                  <c:v>Anders (combinatie)</c:v>
                </c:pt>
              </c:strCache>
            </c:strRef>
          </c:cat>
          <c:val>
            <c:numRef>
              <c:f>'Extra ondersteuning'!$H$12:$M$12</c:f>
              <c:numCache>
                <c:formatCode>General</c:formatCode>
                <c:ptCount val="6"/>
                <c:pt idx="0">
                  <c:v>10.3</c:v>
                </c:pt>
                <c:pt idx="1">
                  <c:v>11.8</c:v>
                </c:pt>
                <c:pt idx="2">
                  <c:v>8.8000000000000007</c:v>
                </c:pt>
                <c:pt idx="3">
                  <c:v>32.4</c:v>
                </c:pt>
                <c:pt idx="4">
                  <c:v>33.799999999999997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B1-5144-AFF8-719287764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391800"/>
        <c:axId val="519390488"/>
      </c:barChart>
      <c:catAx>
        <c:axId val="519391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9390488"/>
        <c:crosses val="autoZero"/>
        <c:auto val="1"/>
        <c:lblAlgn val="ctr"/>
        <c:lblOffset val="100"/>
        <c:noMultiLvlLbl val="0"/>
      </c:catAx>
      <c:valAx>
        <c:axId val="519390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939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Aantal scholen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Blad1!$E$2:$E$6</c:f>
              <c:strCache>
                <c:ptCount val="5"/>
                <c:pt idx="0">
                  <c:v>Antwerpen</c:v>
                </c:pt>
                <c:pt idx="1">
                  <c:v>Oost-Vlaanderen</c:v>
                </c:pt>
                <c:pt idx="2">
                  <c:v>Limburg</c:v>
                </c:pt>
                <c:pt idx="3">
                  <c:v>West-Vlaanderen</c:v>
                </c:pt>
                <c:pt idx="4">
                  <c:v>Vlaams-Brabant</c:v>
                </c:pt>
              </c:strCache>
            </c:strRef>
          </c:cat>
          <c:val>
            <c:numRef>
              <c:f>Blad1!$F$2:$F$6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3537-C045-BFF8-31A0F4AD693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Blad1!$E$2:$E$6</c:f>
              <c:strCache>
                <c:ptCount val="5"/>
                <c:pt idx="0">
                  <c:v>Antwerpen</c:v>
                </c:pt>
                <c:pt idx="1">
                  <c:v>Oost-Vlaanderen</c:v>
                </c:pt>
                <c:pt idx="2">
                  <c:v>Limburg</c:v>
                </c:pt>
                <c:pt idx="3">
                  <c:v>West-Vlaanderen</c:v>
                </c:pt>
                <c:pt idx="4">
                  <c:v>Vlaams-Brabant</c:v>
                </c:pt>
              </c:strCache>
            </c:strRef>
          </c:cat>
          <c:val>
            <c:numRef>
              <c:f>Blad1!$G$2:$G$6</c:f>
              <c:numCache>
                <c:formatCode>General</c:formatCode>
                <c:ptCount val="5"/>
                <c:pt idx="0">
                  <c:v>100</c:v>
                </c:pt>
                <c:pt idx="1">
                  <c:v>67</c:v>
                </c:pt>
                <c:pt idx="2">
                  <c:v>43</c:v>
                </c:pt>
                <c:pt idx="3">
                  <c:v>36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7-C045-BFF8-31A0F4AD6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7061376"/>
        <c:axId val="717058752"/>
        <c:axId val="0"/>
      </c:bar3DChart>
      <c:catAx>
        <c:axId val="7170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17058752"/>
        <c:crosses val="autoZero"/>
        <c:auto val="1"/>
        <c:lblAlgn val="ctr"/>
        <c:lblOffset val="100"/>
        <c:noMultiLvlLbl val="0"/>
      </c:catAx>
      <c:valAx>
        <c:axId val="7170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170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Aantal</a:t>
            </a:r>
            <a:r>
              <a:rPr lang="en-GB" baseline="0"/>
              <a:t> laptops per provincie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Blad1!$E$2:$E$6</c:f>
              <c:strCache>
                <c:ptCount val="5"/>
                <c:pt idx="0">
                  <c:v>Antwerpen</c:v>
                </c:pt>
                <c:pt idx="1">
                  <c:v>Oost-Vlaanderen</c:v>
                </c:pt>
                <c:pt idx="2">
                  <c:v>Limburg</c:v>
                </c:pt>
                <c:pt idx="3">
                  <c:v>West-Vlaanderen</c:v>
                </c:pt>
                <c:pt idx="4">
                  <c:v>Vlaams-Brabant</c:v>
                </c:pt>
              </c:strCache>
            </c:strRef>
          </c:cat>
          <c:val>
            <c:numRef>
              <c:f>Blad1!$F$2:$F$6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A9E2-9C47-8BF5-DFB8B7EB449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Blad1!$E$2:$E$6</c:f>
              <c:strCache>
                <c:ptCount val="5"/>
                <c:pt idx="0">
                  <c:v>Antwerpen</c:v>
                </c:pt>
                <c:pt idx="1">
                  <c:v>Oost-Vlaanderen</c:v>
                </c:pt>
                <c:pt idx="2">
                  <c:v>Limburg</c:v>
                </c:pt>
                <c:pt idx="3">
                  <c:v>West-Vlaanderen</c:v>
                </c:pt>
                <c:pt idx="4">
                  <c:v>Vlaams-Brabant</c:v>
                </c:pt>
              </c:strCache>
            </c:strRef>
          </c:cat>
          <c:val>
            <c:numRef>
              <c:f>Blad1!$H$2:$H$6</c:f>
              <c:numCache>
                <c:formatCode>General</c:formatCode>
                <c:ptCount val="5"/>
                <c:pt idx="0">
                  <c:v>4430</c:v>
                </c:pt>
                <c:pt idx="1">
                  <c:v>2717</c:v>
                </c:pt>
                <c:pt idx="2">
                  <c:v>1291</c:v>
                </c:pt>
                <c:pt idx="3">
                  <c:v>993</c:v>
                </c:pt>
                <c:pt idx="4">
                  <c:v>2907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E2-9C47-8BF5-DFB8B7EB44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7750360"/>
        <c:axId val="647748720"/>
        <c:axId val="0"/>
      </c:bar3DChart>
      <c:catAx>
        <c:axId val="6477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7748720"/>
        <c:crosses val="autoZero"/>
        <c:auto val="1"/>
        <c:lblAlgn val="ctr"/>
        <c:lblOffset val="100"/>
        <c:noMultiLvlLbl val="0"/>
      </c:catAx>
      <c:valAx>
        <c:axId val="6477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775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AE9C053C-33F1-AF41-AEFF-884F69B82F00}" type="datetime1">
              <a:rPr lang="nl-BE" smtClean="0">
                <a:solidFill>
                  <a:srgbClr val="FF5000"/>
                </a:solidFill>
              </a:rPr>
              <a:t>22/09/2020</a:t>
            </a:fld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‹nr.›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E498955-5D00-9843-A4C8-C0F1F29AC7B7}" type="datetime1">
              <a:rPr lang="nl-BE" smtClean="0"/>
              <a:t>22/09/2020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7D6F2E-DF1E-194A-A6FF-BDEA84A44DA6}" type="datetime1">
              <a:rPr lang="nl-BE" smtClean="0"/>
              <a:t>22/09/2020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281319-C492-9F42-9477-A9ED0BECA36D}" type="datetime1">
              <a:rPr lang="nl-BE" smtClean="0"/>
              <a:t>22/09/2020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97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Taskforce e-Inclusion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Taskforce e-Inclusion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Taskforce e-Inclusion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Taskforce e-Inclusion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Taskforce e-Inclusion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 b="3364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1167" y="0"/>
            <a:ext cx="12190833" cy="5029200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Ondertitel 20"/>
          <p:cNvSpPr>
            <a:spLocks noGrp="1"/>
          </p:cNvSpPr>
          <p:nvPr>
            <p:ph type="subTitle" idx="1"/>
          </p:nvPr>
        </p:nvSpPr>
        <p:spPr>
          <a:xfrm>
            <a:off x="740754" y="2585295"/>
            <a:ext cx="6618928" cy="335852"/>
          </a:xfrm>
        </p:spPr>
        <p:txBody>
          <a:bodyPr/>
          <a:lstStyle/>
          <a:p>
            <a:r>
              <a:rPr lang="en-GB" cap="none" dirty="0" err="1"/>
              <a:t>Vraag</a:t>
            </a:r>
            <a:r>
              <a:rPr lang="en-GB" cap="none" dirty="0"/>
              <a:t> &amp; </a:t>
            </a:r>
            <a:r>
              <a:rPr lang="en-GB" cap="none" dirty="0" err="1"/>
              <a:t>aanbod</a:t>
            </a:r>
            <a:r>
              <a:rPr lang="en-GB" cap="none" dirty="0"/>
              <a:t> e-</a:t>
            </a:r>
            <a:r>
              <a:rPr lang="en-GB" cap="none" dirty="0" err="1"/>
              <a:t>inclusie</a:t>
            </a:r>
            <a:r>
              <a:rPr lang="en-GB" cap="none" dirty="0"/>
              <a:t>: </a:t>
            </a:r>
            <a:r>
              <a:rPr lang="en-GB" cap="none" dirty="0" err="1"/>
              <a:t>een</a:t>
            </a:r>
            <a:r>
              <a:rPr lang="en-GB" cap="none" dirty="0"/>
              <a:t> </a:t>
            </a:r>
            <a:r>
              <a:rPr lang="en-GB" cap="none" dirty="0" err="1"/>
              <a:t>eerste</a:t>
            </a:r>
            <a:r>
              <a:rPr lang="en-GB" cap="none" dirty="0"/>
              <a:t> stand van </a:t>
            </a:r>
            <a:r>
              <a:rPr lang="en-GB" cap="none" dirty="0" err="1"/>
              <a:t>zaken</a:t>
            </a:r>
            <a:endParaRPr lang="en-GB" cap="none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740754" y="2109507"/>
            <a:ext cx="6882162" cy="424150"/>
          </a:xfrm>
        </p:spPr>
        <p:txBody>
          <a:bodyPr/>
          <a:lstStyle/>
          <a:p>
            <a:r>
              <a:rPr lang="en-GB" dirty="0" err="1"/>
              <a:t>TaskForce</a:t>
            </a:r>
            <a:r>
              <a:rPr lang="en-GB" dirty="0"/>
              <a:t> </a:t>
            </a:r>
            <a:r>
              <a:rPr lang="en-GB" cap="none" dirty="0"/>
              <a:t>e-</a:t>
            </a:r>
            <a:r>
              <a:rPr lang="en-GB" dirty="0"/>
              <a:t>inclusion (</a:t>
            </a:r>
            <a:r>
              <a:rPr lang="en-GB" cap="none" dirty="0"/>
              <a:t>Webinar</a:t>
            </a:r>
            <a:r>
              <a:rPr lang="en-GB" dirty="0"/>
              <a:t>)</a:t>
            </a:r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13"/>
          </p:nvPr>
        </p:nvSpPr>
        <p:spPr>
          <a:xfrm>
            <a:off x="740754" y="3168584"/>
            <a:ext cx="2198828" cy="1287395"/>
          </a:xfrm>
        </p:spPr>
        <p:txBody>
          <a:bodyPr/>
          <a:lstStyle/>
          <a:p>
            <a:r>
              <a:rPr lang="en-GB" dirty="0"/>
              <a:t>Ilse </a:t>
            </a:r>
            <a:r>
              <a:rPr lang="en-GB" dirty="0" err="1"/>
              <a:t>Mariën</a:t>
            </a:r>
            <a:endParaRPr lang="en-GB" dirty="0"/>
          </a:p>
          <a:p>
            <a:r>
              <a:rPr lang="en-GB" dirty="0"/>
              <a:t>Eline </a:t>
            </a:r>
            <a:r>
              <a:rPr lang="en-GB" dirty="0" err="1"/>
              <a:t>Vancraeyveldt</a:t>
            </a:r>
            <a:endParaRPr lang="en-GB" dirty="0"/>
          </a:p>
          <a:p>
            <a:r>
              <a:rPr lang="en-GB" dirty="0"/>
              <a:t>Brent </a:t>
            </a:r>
            <a:r>
              <a:rPr lang="en-GB" dirty="0" err="1"/>
              <a:t>Philipsen</a:t>
            </a:r>
            <a:endParaRPr lang="en-GB" dirty="0"/>
          </a:p>
        </p:txBody>
      </p:sp>
      <p:sp>
        <p:nvSpPr>
          <p:cNvPr id="12" name="Rechthoek 11"/>
          <p:cNvSpPr/>
          <p:nvPr/>
        </p:nvSpPr>
        <p:spPr>
          <a:xfrm>
            <a:off x="0" y="4875875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5E84E-34F7-6B4E-9BF3-F0F837B86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65" y="5029200"/>
            <a:ext cx="6350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2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lvl="1"/>
            <a:r>
              <a:rPr lang="en-US" sz="2000" dirty="0" err="1">
                <a:solidFill>
                  <a:srgbClr val="003399"/>
                </a:solidFill>
              </a:rPr>
              <a:t>Sterke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nadruk</a:t>
            </a:r>
            <a:r>
              <a:rPr lang="en-US" sz="2000" dirty="0">
                <a:solidFill>
                  <a:srgbClr val="003399"/>
                </a:solidFill>
              </a:rPr>
              <a:t> op </a:t>
            </a:r>
            <a:r>
              <a:rPr lang="en-US" sz="2000" dirty="0" err="1">
                <a:solidFill>
                  <a:srgbClr val="003399"/>
                </a:solidFill>
              </a:rPr>
              <a:t>verdeling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materiaal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12.500 laptops </a:t>
            </a:r>
            <a:r>
              <a:rPr lang="en-US" sz="2000" dirty="0" err="1">
                <a:solidFill>
                  <a:srgbClr val="003399"/>
                </a:solidFill>
              </a:rPr>
              <a:t>verdeeld</a:t>
            </a:r>
            <a:r>
              <a:rPr lang="en-US" sz="2000" dirty="0">
                <a:solidFill>
                  <a:srgbClr val="003399"/>
                </a:solidFill>
              </a:rPr>
              <a:t> via D4Y</a:t>
            </a: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Ondersteund</a:t>
            </a:r>
            <a:r>
              <a:rPr lang="en-US" sz="2000" dirty="0">
                <a:solidFill>
                  <a:srgbClr val="003399"/>
                </a:solidFill>
              </a:rPr>
              <a:t> door minister </a:t>
            </a:r>
            <a:r>
              <a:rPr lang="en-US" sz="2000" dirty="0" err="1">
                <a:solidFill>
                  <a:srgbClr val="003399"/>
                </a:solidFill>
              </a:rPr>
              <a:t>Weyts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Totaal</a:t>
            </a:r>
            <a:r>
              <a:rPr lang="en-US" sz="2000" dirty="0">
                <a:solidFill>
                  <a:srgbClr val="003399"/>
                </a:solidFill>
              </a:rPr>
              <a:t> van 36 </a:t>
            </a:r>
            <a:r>
              <a:rPr lang="en-US" sz="2000" dirty="0" err="1">
                <a:solidFill>
                  <a:srgbClr val="003399"/>
                </a:solidFill>
              </a:rPr>
              <a:t>mio</a:t>
            </a:r>
            <a:r>
              <a:rPr lang="en-US" sz="2000" dirty="0">
                <a:solidFill>
                  <a:srgbClr val="003399"/>
                </a:solidFill>
              </a:rPr>
              <a:t> euro </a:t>
            </a:r>
            <a:r>
              <a:rPr lang="en-US" sz="2000" dirty="0" err="1">
                <a:solidFill>
                  <a:srgbClr val="003399"/>
                </a:solidFill>
              </a:rPr>
              <a:t>naar</a:t>
            </a:r>
            <a:r>
              <a:rPr lang="en-US" sz="2000" dirty="0">
                <a:solidFill>
                  <a:srgbClr val="003399"/>
                </a:solidFill>
              </a:rPr>
              <a:t> ICT-</a:t>
            </a:r>
            <a:r>
              <a:rPr lang="en-US" sz="2000" dirty="0" err="1">
                <a:solidFill>
                  <a:srgbClr val="003399"/>
                </a:solidFill>
              </a:rPr>
              <a:t>infrastructuur</a:t>
            </a:r>
            <a:r>
              <a:rPr lang="en-US" sz="2000" dirty="0">
                <a:solidFill>
                  <a:srgbClr val="003399"/>
                </a:solidFill>
              </a:rPr>
              <a:t> in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35.000 </a:t>
            </a:r>
            <a:r>
              <a:rPr lang="en-US" sz="2000" dirty="0" err="1">
                <a:solidFill>
                  <a:srgbClr val="003399"/>
                </a:solidFill>
              </a:rPr>
              <a:t>Telenet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internetvouchers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18.000 Proximus </a:t>
            </a:r>
            <a:r>
              <a:rPr lang="en-US" sz="2000" dirty="0" err="1">
                <a:solidFill>
                  <a:srgbClr val="003399"/>
                </a:solidFill>
              </a:rPr>
              <a:t>internetvouchers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Betere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afstemming</a:t>
            </a:r>
            <a:r>
              <a:rPr lang="en-US" sz="2000" dirty="0">
                <a:solidFill>
                  <a:srgbClr val="003399"/>
                </a:solidFill>
              </a:rPr>
              <a:t>/</a:t>
            </a:r>
            <a:r>
              <a:rPr lang="en-US" sz="2000" dirty="0" err="1">
                <a:solidFill>
                  <a:srgbClr val="003399"/>
                </a:solidFill>
              </a:rPr>
              <a:t>samenwerking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nodig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tss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lokale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besturen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Update </a:t>
            </a:r>
            <a:r>
              <a:rPr lang="en-US" sz="2000" dirty="0" err="1">
                <a:solidFill>
                  <a:srgbClr val="003399"/>
                </a:solidFill>
              </a:rPr>
              <a:t>nodenbevraging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nodig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Oplossing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nodig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kwaliteitsvol</a:t>
            </a:r>
            <a:r>
              <a:rPr lang="en-US" sz="2000" dirty="0">
                <a:solidFill>
                  <a:srgbClr val="003399"/>
                </a:solidFill>
              </a:rPr>
              <a:t> internet in de </a:t>
            </a:r>
            <a:r>
              <a:rPr lang="en-US" sz="2000" dirty="0" err="1">
                <a:solidFill>
                  <a:srgbClr val="003399"/>
                </a:solidFill>
              </a:rPr>
              <a:t>thuisomgeving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Openbare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computerruimten</a:t>
            </a:r>
            <a:r>
              <a:rPr lang="en-US" sz="2000" dirty="0">
                <a:solidFill>
                  <a:srgbClr val="003399"/>
                </a:solidFill>
              </a:rPr>
              <a:t> open </a:t>
            </a:r>
            <a:r>
              <a:rPr lang="en-US" sz="2000" dirty="0" err="1">
                <a:solidFill>
                  <a:srgbClr val="003399"/>
                </a:solidFill>
              </a:rPr>
              <a:t>houden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bij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verstrenging</a:t>
            </a:r>
            <a:r>
              <a:rPr lang="en-US" sz="2000" dirty="0">
                <a:solidFill>
                  <a:srgbClr val="003399"/>
                </a:solidFill>
              </a:rPr>
              <a:t> van de </a:t>
            </a:r>
            <a:r>
              <a:rPr lang="en-US" sz="2000" dirty="0" err="1">
                <a:solidFill>
                  <a:srgbClr val="003399"/>
                </a:solidFill>
              </a:rPr>
              <a:t>maatregelen</a:t>
            </a:r>
            <a:endParaRPr lang="en-US" sz="20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6516830" cy="341050"/>
          </a:xfrm>
        </p:spPr>
        <p:txBody>
          <a:bodyPr/>
          <a:lstStyle/>
          <a:p>
            <a:r>
              <a:rPr lang="en-GB" dirty="0"/>
              <a:t>OPLOSSINGEN </a:t>
            </a:r>
            <a:r>
              <a:rPr lang="en-GB" dirty="0" err="1"/>
              <a:t>onderwijs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0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7580583" cy="341050"/>
          </a:xfrm>
        </p:spPr>
        <p:txBody>
          <a:bodyPr/>
          <a:lstStyle/>
          <a:p>
            <a:r>
              <a:rPr lang="en-GB" dirty="0" err="1"/>
              <a:t>Verdeling</a:t>
            </a:r>
            <a:r>
              <a:rPr lang="en-GB" dirty="0"/>
              <a:t> D4Y </a:t>
            </a:r>
            <a:r>
              <a:rPr lang="en-GB" dirty="0" err="1"/>
              <a:t>onderwijs</a:t>
            </a:r>
            <a:r>
              <a:rPr lang="en-GB" dirty="0"/>
              <a:t> TIJDENS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9C3E8627-076E-4AF9-8D01-63435B287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50201"/>
              </p:ext>
            </p:extLst>
          </p:nvPr>
        </p:nvGraphicFramePr>
        <p:xfrm>
          <a:off x="652324" y="1567229"/>
          <a:ext cx="5321093" cy="333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08F74CD-88CD-4BD1-A26B-8250A35D5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375094"/>
              </p:ext>
            </p:extLst>
          </p:nvPr>
        </p:nvGraphicFramePr>
        <p:xfrm>
          <a:off x="6095999" y="1567228"/>
          <a:ext cx="5184913" cy="333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72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Obv</a:t>
            </a:r>
            <a:r>
              <a:rPr lang="en-US" sz="2400" b="1" dirty="0">
                <a:solidFill>
                  <a:srgbClr val="003399"/>
                </a:solidFill>
              </a:rPr>
              <a:t>. </a:t>
            </a:r>
            <a:r>
              <a:rPr lang="en-US" sz="2400" b="1" dirty="0" err="1">
                <a:solidFill>
                  <a:srgbClr val="003399"/>
                </a:solidFill>
              </a:rPr>
              <a:t>Documentenanalyse</a:t>
            </a:r>
            <a:r>
              <a:rPr lang="en-US" sz="2400" b="1" dirty="0">
                <a:solidFill>
                  <a:srgbClr val="003399"/>
                </a:solidFill>
              </a:rPr>
              <a:t> van de </a:t>
            </a:r>
            <a:r>
              <a:rPr lang="en-US" sz="2400" b="1" dirty="0" err="1">
                <a:solidFill>
                  <a:srgbClr val="003399"/>
                </a:solidFill>
              </a:rPr>
              <a:t>ministerraden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sinds</a:t>
            </a:r>
            <a:r>
              <a:rPr lang="en-US" sz="2400" b="1" dirty="0">
                <a:solidFill>
                  <a:srgbClr val="003399"/>
                </a:solidFill>
              </a:rPr>
              <a:t> 15/3</a:t>
            </a: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Eenmalige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subsidie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Kenniscentrum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Mediawijsheid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Subsidie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extra </a:t>
            </a:r>
            <a:r>
              <a:rPr lang="en-US" sz="2400" dirty="0" err="1">
                <a:solidFill>
                  <a:srgbClr val="003399"/>
                </a:solidFill>
              </a:rPr>
              <a:t>ondersteuning</a:t>
            </a:r>
            <a:r>
              <a:rPr lang="en-US" sz="2400" dirty="0">
                <a:solidFill>
                  <a:srgbClr val="003399"/>
                </a:solidFill>
              </a:rPr>
              <a:t> van </a:t>
            </a:r>
            <a:r>
              <a:rPr lang="en-US" sz="2400" dirty="0" err="1">
                <a:solidFill>
                  <a:srgbClr val="003399"/>
                </a:solidFill>
              </a:rPr>
              <a:t>kwetsbare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jongeren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Opstart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zomerscholen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Goedkeuring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Radicaal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Digitaal</a:t>
            </a:r>
            <a:r>
              <a:rPr lang="en-US" sz="2400" dirty="0">
                <a:solidFill>
                  <a:srgbClr val="003399"/>
                </a:solidFill>
              </a:rPr>
              <a:t> 2-plan</a:t>
            </a: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ICT-</a:t>
            </a:r>
            <a:r>
              <a:rPr lang="en-US" sz="2400" dirty="0" err="1">
                <a:solidFill>
                  <a:srgbClr val="003399"/>
                </a:solidFill>
              </a:rPr>
              <a:t>middelen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onderwijs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Investeringen</a:t>
            </a:r>
            <a:r>
              <a:rPr lang="en-US" sz="2400" dirty="0">
                <a:solidFill>
                  <a:srgbClr val="003399"/>
                </a:solidFill>
              </a:rPr>
              <a:t> in </a:t>
            </a:r>
            <a:r>
              <a:rPr lang="en-US" sz="2400" dirty="0" err="1">
                <a:solidFill>
                  <a:srgbClr val="003399"/>
                </a:solidFill>
              </a:rPr>
              <a:t>digitale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werkplek</a:t>
            </a:r>
            <a:r>
              <a:rPr lang="en-US" sz="2400" dirty="0">
                <a:solidFill>
                  <a:srgbClr val="003399"/>
                </a:solidFill>
              </a:rPr>
              <a:t> VO</a:t>
            </a: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Chromebooks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Agentschap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Inburgering</a:t>
            </a:r>
            <a:r>
              <a:rPr lang="en-US" sz="2400" dirty="0">
                <a:solidFill>
                  <a:srgbClr val="003399"/>
                </a:solidFill>
              </a:rPr>
              <a:t> &amp; </a:t>
            </a:r>
            <a:r>
              <a:rPr lang="en-US" sz="2400" dirty="0" err="1">
                <a:solidFill>
                  <a:srgbClr val="003399"/>
                </a:solidFill>
              </a:rPr>
              <a:t>Integratie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Gerichte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impuls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hulpverlening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jongeren</a:t>
            </a:r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5135555" cy="341050"/>
          </a:xfrm>
        </p:spPr>
        <p:txBody>
          <a:bodyPr/>
          <a:lstStyle/>
          <a:p>
            <a:r>
              <a:rPr lang="en-GB" dirty="0" err="1"/>
              <a:t>Acties</a:t>
            </a:r>
            <a:r>
              <a:rPr lang="en-GB" dirty="0"/>
              <a:t> </a:t>
            </a:r>
            <a:r>
              <a:rPr lang="en-GB" dirty="0" err="1"/>
              <a:t>beleid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corona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lvl="1"/>
            <a:r>
              <a:rPr lang="en-US" sz="2000" dirty="0">
                <a:solidFill>
                  <a:srgbClr val="003399"/>
                </a:solidFill>
              </a:rPr>
              <a:t>66% </a:t>
            </a:r>
            <a:r>
              <a:rPr lang="en-US" sz="2000" dirty="0" err="1">
                <a:solidFill>
                  <a:srgbClr val="003399"/>
                </a:solidFill>
              </a:rPr>
              <a:t>jongeren</a:t>
            </a:r>
            <a:r>
              <a:rPr lang="en-US" sz="2000" dirty="0">
                <a:solidFill>
                  <a:srgbClr val="003399"/>
                </a:solidFill>
              </a:rPr>
              <a:t> in </a:t>
            </a:r>
            <a:r>
              <a:rPr lang="en-US" sz="2000" dirty="0" err="1">
                <a:solidFill>
                  <a:srgbClr val="003399"/>
                </a:solidFill>
              </a:rPr>
              <a:t>maatschappelijk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kwetsbare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situatie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heeft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geen</a:t>
            </a:r>
            <a:r>
              <a:rPr lang="en-US" sz="2000" dirty="0">
                <a:solidFill>
                  <a:srgbClr val="003399"/>
                </a:solidFill>
              </a:rPr>
              <a:t> laptop</a:t>
            </a: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Meer dan 1/3e van de </a:t>
            </a:r>
            <a:r>
              <a:rPr lang="en-US" sz="2000" dirty="0" err="1">
                <a:solidFill>
                  <a:srgbClr val="003399"/>
                </a:solidFill>
              </a:rPr>
              <a:t>cursisten</a:t>
            </a:r>
            <a:r>
              <a:rPr lang="en-US" sz="2000" dirty="0">
                <a:solidFill>
                  <a:srgbClr val="003399"/>
                </a:solidFill>
              </a:rPr>
              <a:t> MO </a:t>
            </a:r>
            <a:r>
              <a:rPr lang="en-US" sz="2000" dirty="0" err="1">
                <a:solidFill>
                  <a:srgbClr val="003399"/>
                </a:solidFill>
              </a:rPr>
              <a:t>kon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digitale</a:t>
            </a:r>
            <a:r>
              <a:rPr lang="en-US" sz="2000" dirty="0">
                <a:solidFill>
                  <a:srgbClr val="003399"/>
                </a:solidFill>
              </a:rPr>
              <a:t> cursus </a:t>
            </a:r>
            <a:r>
              <a:rPr lang="en-US" sz="2000" dirty="0" err="1">
                <a:solidFill>
                  <a:srgbClr val="003399"/>
                </a:solidFill>
              </a:rPr>
              <a:t>volgen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Internettoegang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22% </a:t>
            </a:r>
            <a:r>
              <a:rPr lang="en-US" sz="2000" dirty="0" err="1">
                <a:solidFill>
                  <a:srgbClr val="003399"/>
                </a:solidFill>
              </a:rPr>
              <a:t>alleenstaanden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9% </a:t>
            </a:r>
            <a:r>
              <a:rPr lang="en-US" sz="2000" dirty="0" err="1">
                <a:solidFill>
                  <a:srgbClr val="003399"/>
                </a:solidFill>
              </a:rPr>
              <a:t>huishoudens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zonder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kinderen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Internettoegang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personeel</a:t>
            </a:r>
            <a:r>
              <a:rPr lang="en-US" sz="2000" dirty="0">
                <a:solidFill>
                  <a:srgbClr val="003399"/>
                </a:solidFill>
              </a:rPr>
              <a:t>, VAPH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MFC</a:t>
            </a: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Nieuwe</a:t>
            </a:r>
            <a:r>
              <a:rPr lang="en-US" sz="2000" dirty="0">
                <a:solidFill>
                  <a:srgbClr val="003399"/>
                </a:solidFill>
              </a:rPr>
              <a:t> stand van </a:t>
            </a:r>
            <a:r>
              <a:rPr lang="en-US" sz="2000" dirty="0" err="1">
                <a:solidFill>
                  <a:srgbClr val="003399"/>
                </a:solidFill>
              </a:rPr>
              <a:t>zaken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mbt</a:t>
            </a:r>
            <a:r>
              <a:rPr lang="en-US" sz="2000" dirty="0">
                <a:solidFill>
                  <a:srgbClr val="003399"/>
                </a:solidFill>
              </a:rPr>
              <a:t>. </a:t>
            </a:r>
            <a:r>
              <a:rPr lang="en-US" sz="2000" dirty="0" err="1">
                <a:solidFill>
                  <a:srgbClr val="003399"/>
                </a:solidFill>
              </a:rPr>
              <a:t>toegang</a:t>
            </a:r>
            <a:r>
              <a:rPr lang="en-US" sz="2000" dirty="0">
                <a:solidFill>
                  <a:srgbClr val="003399"/>
                </a:solidFill>
              </a:rPr>
              <a:t>/</a:t>
            </a:r>
            <a:r>
              <a:rPr lang="en-US" sz="2000" dirty="0" err="1">
                <a:solidFill>
                  <a:srgbClr val="003399"/>
                </a:solidFill>
              </a:rPr>
              <a:t>vaardigheden</a:t>
            </a:r>
            <a:r>
              <a:rPr lang="en-US" sz="2000" dirty="0">
                <a:solidFill>
                  <a:srgbClr val="003399"/>
                </a:solidFill>
              </a:rPr>
              <a:t>/</a:t>
            </a:r>
            <a:r>
              <a:rPr lang="en-US" sz="2000" dirty="0" err="1">
                <a:solidFill>
                  <a:srgbClr val="003399"/>
                </a:solidFill>
              </a:rPr>
              <a:t>ondersteuning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lvl="1"/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Versterking</a:t>
            </a:r>
            <a:r>
              <a:rPr lang="en-US" sz="2000" dirty="0">
                <a:solidFill>
                  <a:srgbClr val="003399"/>
                </a:solidFill>
              </a:rPr>
              <a:t> e-</a:t>
            </a:r>
            <a:r>
              <a:rPr lang="en-US" sz="2000" dirty="0" err="1">
                <a:solidFill>
                  <a:srgbClr val="003399"/>
                </a:solidFill>
              </a:rPr>
              <a:t>inclusiewerking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Nieuwe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partnerschappen</a:t>
            </a:r>
            <a:r>
              <a:rPr lang="en-US" sz="2000" dirty="0">
                <a:solidFill>
                  <a:srgbClr val="003399"/>
                </a:solidFill>
              </a:rPr>
              <a:t> – vb. </a:t>
            </a:r>
            <a:r>
              <a:rPr lang="en-US" sz="2000" dirty="0" err="1">
                <a:solidFill>
                  <a:srgbClr val="003399"/>
                </a:solidFill>
              </a:rPr>
              <a:t>Beego</a:t>
            </a:r>
            <a:r>
              <a:rPr lang="en-US" sz="2000" dirty="0">
                <a:solidFill>
                  <a:srgbClr val="003399"/>
                </a:solidFill>
              </a:rPr>
              <a:t> &amp; Sint-Niklaas</a:t>
            </a: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Betaalbare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oplossingen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internet in de </a:t>
            </a:r>
            <a:r>
              <a:rPr lang="en-US" sz="2000" dirty="0" err="1">
                <a:solidFill>
                  <a:srgbClr val="003399"/>
                </a:solidFill>
              </a:rPr>
              <a:t>thuisomgeving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Sterke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financiële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impuls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e-</a:t>
            </a:r>
            <a:r>
              <a:rPr lang="en-US" sz="2000" dirty="0" err="1">
                <a:solidFill>
                  <a:srgbClr val="003399"/>
                </a:solidFill>
              </a:rPr>
              <a:t>inclusie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actoren</a:t>
            </a:r>
            <a:endParaRPr lang="en-US" sz="20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6089790" cy="341050"/>
          </a:xfrm>
        </p:spPr>
        <p:txBody>
          <a:bodyPr/>
          <a:lstStyle/>
          <a:p>
            <a:r>
              <a:rPr lang="en-GB" dirty="0" err="1"/>
              <a:t>Overblijvende</a:t>
            </a:r>
            <a:r>
              <a:rPr lang="en-GB" dirty="0"/>
              <a:t> </a:t>
            </a:r>
            <a:r>
              <a:rPr lang="en-GB" dirty="0" err="1"/>
              <a:t>noden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8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lvl="1"/>
            <a:r>
              <a:rPr lang="en-US" sz="1800" dirty="0" err="1">
                <a:solidFill>
                  <a:srgbClr val="003399"/>
                </a:solidFill>
              </a:rPr>
              <a:t>Opbouwen</a:t>
            </a:r>
            <a:r>
              <a:rPr lang="en-US" sz="1800" dirty="0">
                <a:solidFill>
                  <a:srgbClr val="003399"/>
                </a:solidFill>
              </a:rPr>
              <a:t> e-</a:t>
            </a:r>
            <a:r>
              <a:rPr lang="en-US" sz="1800" dirty="0" err="1">
                <a:solidFill>
                  <a:srgbClr val="003399"/>
                </a:solidFill>
              </a:rPr>
              <a:t>inclusie</a:t>
            </a:r>
            <a:r>
              <a:rPr lang="en-US" sz="1800" dirty="0">
                <a:solidFill>
                  <a:srgbClr val="003399"/>
                </a:solidFill>
              </a:rPr>
              <a:t> op </a:t>
            </a:r>
            <a:r>
              <a:rPr lang="en-US" sz="1800" dirty="0" err="1">
                <a:solidFill>
                  <a:srgbClr val="003399"/>
                </a:solidFill>
              </a:rPr>
              <a:t>wijkniveau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Gecoördineerd</a:t>
            </a:r>
            <a:r>
              <a:rPr lang="en-US" sz="1800" dirty="0">
                <a:solidFill>
                  <a:srgbClr val="003399"/>
                </a:solidFill>
              </a:rPr>
              <a:t> e-</a:t>
            </a:r>
            <a:r>
              <a:rPr lang="en-US" sz="1800" dirty="0" err="1">
                <a:solidFill>
                  <a:srgbClr val="003399"/>
                </a:solidFill>
              </a:rPr>
              <a:t>inclusiebeleid</a:t>
            </a:r>
            <a:r>
              <a:rPr lang="en-US" sz="1800" dirty="0">
                <a:solidFill>
                  <a:srgbClr val="003399"/>
                </a:solidFill>
              </a:rPr>
              <a:t> in </a:t>
            </a:r>
            <a:r>
              <a:rPr lang="en-US" sz="1800" dirty="0" err="1">
                <a:solidFill>
                  <a:srgbClr val="003399"/>
                </a:solidFill>
              </a:rPr>
              <a:t>verschillende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sectoren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Crisismaatregelen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structureel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maken</a:t>
            </a:r>
            <a:endParaRPr lang="en-US" sz="1800" dirty="0">
              <a:solidFill>
                <a:srgbClr val="003399"/>
              </a:solidFill>
            </a:endParaRPr>
          </a:p>
          <a:p>
            <a:pPr lvl="2"/>
            <a:r>
              <a:rPr lang="en-US" sz="1600" dirty="0" err="1">
                <a:solidFill>
                  <a:srgbClr val="003399"/>
                </a:solidFill>
              </a:rPr>
              <a:t>Verdeling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materiaal</a:t>
            </a:r>
            <a:r>
              <a:rPr lang="en-US" sz="1600">
                <a:solidFill>
                  <a:srgbClr val="003399"/>
                </a:solidFill>
              </a:rPr>
              <a:t>: 1 </a:t>
            </a:r>
            <a:r>
              <a:rPr lang="en-US" sz="1600" dirty="0" err="1">
                <a:solidFill>
                  <a:srgbClr val="003399"/>
                </a:solidFill>
              </a:rPr>
              <a:t>toestel</a:t>
            </a:r>
            <a:r>
              <a:rPr lang="en-US" sz="1600" dirty="0">
                <a:solidFill>
                  <a:srgbClr val="003399"/>
                </a:solidFill>
              </a:rPr>
              <a:t> per kind</a:t>
            </a:r>
          </a:p>
          <a:p>
            <a:pPr lvl="2"/>
            <a:r>
              <a:rPr lang="en-US" sz="1600" dirty="0" err="1">
                <a:solidFill>
                  <a:srgbClr val="003399"/>
                </a:solidFill>
              </a:rPr>
              <a:t>Kwetsbare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huishoudens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zonder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kinderen</a:t>
            </a:r>
            <a:endParaRPr lang="en-US" sz="1600" dirty="0">
              <a:solidFill>
                <a:srgbClr val="003399"/>
              </a:solidFill>
            </a:endParaRP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ICT-</a:t>
            </a:r>
            <a:r>
              <a:rPr lang="en-US" sz="1600" dirty="0" err="1">
                <a:solidFill>
                  <a:srgbClr val="003399"/>
                </a:solidFill>
              </a:rPr>
              <a:t>infrastructuur</a:t>
            </a:r>
            <a:r>
              <a:rPr lang="en-US" sz="1600" dirty="0">
                <a:solidFill>
                  <a:srgbClr val="003399"/>
                </a:solidFill>
              </a:rPr>
              <a:t> VAPH, </a:t>
            </a:r>
            <a:r>
              <a:rPr lang="en-US" sz="1600" dirty="0" err="1">
                <a:solidFill>
                  <a:srgbClr val="003399"/>
                </a:solidFill>
              </a:rPr>
              <a:t>Jeugdhulp</a:t>
            </a:r>
            <a:r>
              <a:rPr lang="en-US" sz="1600" dirty="0">
                <a:solidFill>
                  <a:srgbClr val="003399"/>
                </a:solidFill>
              </a:rPr>
              <a:t>, WZC...</a:t>
            </a: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Sterk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lokaal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ingebed</a:t>
            </a:r>
            <a:r>
              <a:rPr lang="en-US" sz="1800" dirty="0">
                <a:solidFill>
                  <a:srgbClr val="003399"/>
                </a:solidFill>
              </a:rPr>
              <a:t> e-</a:t>
            </a:r>
            <a:r>
              <a:rPr lang="en-US" sz="1800" dirty="0" err="1">
                <a:solidFill>
                  <a:srgbClr val="003399"/>
                </a:solidFill>
              </a:rPr>
              <a:t>inclusieprogramma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Ondersteuningscel</a:t>
            </a:r>
            <a:r>
              <a:rPr lang="en-US" sz="1800" dirty="0">
                <a:solidFill>
                  <a:srgbClr val="003399"/>
                </a:solidFill>
              </a:rPr>
              <a:t> e-</a:t>
            </a:r>
            <a:r>
              <a:rPr lang="en-US" sz="1800" dirty="0" err="1">
                <a:solidFill>
                  <a:srgbClr val="003399"/>
                </a:solidFill>
              </a:rPr>
              <a:t>inclusie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voor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lokale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besturen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Horizontaal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actieplan</a:t>
            </a:r>
            <a:r>
              <a:rPr lang="en-US" sz="1800" dirty="0">
                <a:solidFill>
                  <a:srgbClr val="003399"/>
                </a:solidFill>
              </a:rPr>
              <a:t> e-</a:t>
            </a:r>
            <a:r>
              <a:rPr lang="en-US" sz="1800" dirty="0" err="1">
                <a:solidFill>
                  <a:srgbClr val="003399"/>
                </a:solidFill>
              </a:rPr>
              <a:t>inclusie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 err="1">
                <a:solidFill>
                  <a:srgbClr val="003399"/>
                </a:solidFill>
              </a:rPr>
              <a:t>Nieuwe</a:t>
            </a:r>
            <a:r>
              <a:rPr lang="en-US" sz="1800" dirty="0">
                <a:solidFill>
                  <a:srgbClr val="003399"/>
                </a:solidFill>
              </a:rPr>
              <a:t> monitoring van </a:t>
            </a:r>
            <a:r>
              <a:rPr lang="en-US" sz="1800" dirty="0" err="1">
                <a:solidFill>
                  <a:srgbClr val="003399"/>
                </a:solidFill>
              </a:rPr>
              <a:t>digitale</a:t>
            </a:r>
            <a:r>
              <a:rPr lang="en-US" sz="1800" dirty="0">
                <a:solidFill>
                  <a:srgbClr val="003399"/>
                </a:solidFill>
              </a:rPr>
              <a:t> </a:t>
            </a:r>
            <a:r>
              <a:rPr lang="en-US" sz="1800" dirty="0" err="1">
                <a:solidFill>
                  <a:srgbClr val="003399"/>
                </a:solidFill>
              </a:rPr>
              <a:t>ongelijkheden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>
                <a:solidFill>
                  <a:srgbClr val="003399"/>
                </a:solidFill>
              </a:rPr>
              <a:t>Train-the-Trainer </a:t>
            </a:r>
          </a:p>
          <a:p>
            <a:pPr lvl="1"/>
            <a:r>
              <a:rPr lang="en-US" sz="1800" dirty="0">
                <a:solidFill>
                  <a:srgbClr val="003399"/>
                </a:solidFill>
              </a:rPr>
              <a:t>Online </a:t>
            </a:r>
            <a:r>
              <a:rPr lang="en-US" sz="1800" dirty="0" err="1">
                <a:solidFill>
                  <a:srgbClr val="003399"/>
                </a:solidFill>
              </a:rPr>
              <a:t>en</a:t>
            </a:r>
            <a:r>
              <a:rPr lang="en-US" sz="1800" dirty="0">
                <a:solidFill>
                  <a:srgbClr val="003399"/>
                </a:solidFill>
              </a:rPr>
              <a:t> offline </a:t>
            </a:r>
            <a:r>
              <a:rPr lang="en-US" sz="1800" dirty="0" err="1">
                <a:solidFill>
                  <a:srgbClr val="003399"/>
                </a:solidFill>
              </a:rPr>
              <a:t>oefenkansen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sz="1800" dirty="0">
                <a:solidFill>
                  <a:srgbClr val="003399"/>
                </a:solidFill>
              </a:rPr>
              <a:t>....</a:t>
            </a:r>
          </a:p>
          <a:p>
            <a:pPr marL="11113" lvl="1" indent="0">
              <a:buNone/>
            </a:pPr>
            <a:r>
              <a:rPr lang="en-US" sz="18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endParaRPr lang="en-US" sz="1800" dirty="0">
              <a:solidFill>
                <a:srgbClr val="003399"/>
              </a:solidFill>
            </a:endParaRPr>
          </a:p>
          <a:p>
            <a:pPr lvl="1"/>
            <a:endParaRPr lang="en-US" sz="18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1800" dirty="0">
                <a:solidFill>
                  <a:srgbClr val="003399"/>
                </a:solidFill>
              </a:rPr>
              <a:t> </a:t>
            </a:r>
          </a:p>
          <a:p>
            <a:endParaRPr lang="nl-NL" sz="18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3907655" cy="341050"/>
          </a:xfrm>
        </p:spPr>
        <p:txBody>
          <a:bodyPr/>
          <a:lstStyle/>
          <a:p>
            <a:r>
              <a:rPr lang="en-GB" dirty="0" err="1"/>
              <a:t>Advies</a:t>
            </a:r>
            <a:r>
              <a:rPr lang="en-GB" dirty="0"/>
              <a:t> </a:t>
            </a:r>
            <a:r>
              <a:rPr lang="en-GB" dirty="0" err="1"/>
              <a:t>relancecomité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Rechthoek 55"/>
          <p:cNvSpPr/>
          <p:nvPr/>
        </p:nvSpPr>
        <p:spPr>
          <a:xfrm>
            <a:off x="1167" y="0"/>
            <a:ext cx="12190833" cy="6866585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2420470" y="1990166"/>
            <a:ext cx="7328647" cy="2501152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796986" y="2343419"/>
            <a:ext cx="5741895" cy="16773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Imec</a:t>
            </a:r>
            <a:r>
              <a:rPr lang="nl-NL" sz="28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– SMIT VUB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Ilse </a:t>
            </a:r>
            <a:r>
              <a:rPr lang="nl-NL" sz="20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Mariën</a:t>
            </a:r>
            <a:r>
              <a:rPr lang="nl-NL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nl-NL" sz="20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ilse.marien@vub.be</a:t>
            </a:r>
            <a:r>
              <a:rPr lang="nl-NL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Eline </a:t>
            </a:r>
            <a:r>
              <a:rPr lang="nl-NL" sz="20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Vancraeyveldt</a:t>
            </a:r>
            <a:endParaRPr lang="nl-NL" sz="2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spcAft>
                <a:spcPts val="600"/>
              </a:spcAft>
            </a:pPr>
            <a:r>
              <a:rPr lang="nl-NL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Brent Philipsen</a:t>
            </a:r>
          </a:p>
        </p:txBody>
      </p:sp>
      <p:sp>
        <p:nvSpPr>
          <p:cNvPr id="31" name="Tijdelijke aanduiding voor tekst 17"/>
          <p:cNvSpPr txBox="1">
            <a:spLocks/>
          </p:cNvSpPr>
          <p:nvPr/>
        </p:nvSpPr>
        <p:spPr>
          <a:xfrm rot="10800000">
            <a:off x="8760379" y="1989685"/>
            <a:ext cx="984255" cy="2555421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39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22-09-2020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>
                <a:solidFill>
                  <a:srgbClr val="003399"/>
                </a:solidFill>
              </a:rPr>
              <a:t>Covid-19 lockdown</a:t>
            </a:r>
          </a:p>
          <a:p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Grote </a:t>
            </a:r>
            <a:r>
              <a:rPr lang="en-US" sz="2400" dirty="0" err="1">
                <a:solidFill>
                  <a:srgbClr val="003399"/>
                </a:solidFill>
              </a:rPr>
              <a:t>vraag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naar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materiaal</a:t>
            </a:r>
            <a:r>
              <a:rPr lang="en-US" sz="2400" dirty="0">
                <a:solidFill>
                  <a:srgbClr val="003399"/>
                </a:solidFill>
              </a:rPr>
              <a:t> – laptops, tablets, smartphones &amp; </a:t>
            </a:r>
            <a:r>
              <a:rPr lang="en-US" sz="2400" dirty="0" err="1">
                <a:solidFill>
                  <a:srgbClr val="003399"/>
                </a:solidFill>
              </a:rPr>
              <a:t>internetverbinding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Groot </a:t>
            </a:r>
            <a:r>
              <a:rPr lang="en-US" sz="2400" dirty="0" err="1">
                <a:solidFill>
                  <a:srgbClr val="003399"/>
                </a:solidFill>
              </a:rPr>
              <a:t>aantal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versnipperde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initiatieven</a:t>
            </a:r>
            <a:r>
              <a:rPr lang="en-US" sz="2400" dirty="0">
                <a:solidFill>
                  <a:srgbClr val="003399"/>
                </a:solidFill>
              </a:rPr>
              <a:t> die </a:t>
            </a:r>
            <a:r>
              <a:rPr lang="en-US" sz="2400" dirty="0" err="1">
                <a:solidFill>
                  <a:srgbClr val="003399"/>
                </a:solidFill>
              </a:rPr>
              <a:t>materiaal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hebben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verdeeld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 err="1">
                <a:solidFill>
                  <a:srgbClr val="003399"/>
                </a:solidFill>
              </a:rPr>
              <a:t>Verschillende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beleidsinitiatieven</a:t>
            </a:r>
            <a:r>
              <a:rPr lang="en-US" sz="2400" dirty="0">
                <a:solidFill>
                  <a:srgbClr val="003399"/>
                </a:solidFill>
              </a:rPr>
              <a:t> om </a:t>
            </a:r>
            <a:r>
              <a:rPr lang="en-US" sz="2400" dirty="0" err="1">
                <a:solidFill>
                  <a:srgbClr val="003399"/>
                </a:solidFill>
              </a:rPr>
              <a:t>materiaal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kopen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verdelen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1629787" cy="341050"/>
          </a:xfrm>
        </p:spPr>
        <p:txBody>
          <a:bodyPr/>
          <a:lstStyle/>
          <a:p>
            <a:r>
              <a:rPr lang="en-GB" dirty="0" err="1"/>
              <a:t>ContEXT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Bevraging</a:t>
            </a:r>
            <a:r>
              <a:rPr lang="en-US" sz="2400" b="1" dirty="0">
                <a:solidFill>
                  <a:srgbClr val="003399"/>
                </a:solidFill>
              </a:rPr>
              <a:t> van </a:t>
            </a:r>
            <a:r>
              <a:rPr lang="en-US" sz="2400" b="1" dirty="0" err="1">
                <a:solidFill>
                  <a:srgbClr val="003399"/>
                </a:solidFill>
              </a:rPr>
              <a:t>lesgevers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Netwerkbreed</a:t>
            </a:r>
            <a:endParaRPr lang="en-US" sz="2400" b="1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Sociale</a:t>
            </a:r>
            <a:r>
              <a:rPr lang="en-US" sz="2400" dirty="0">
                <a:solidFill>
                  <a:srgbClr val="003399"/>
                </a:solidFill>
              </a:rPr>
              <a:t> veld</a:t>
            </a: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Homogene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beperkte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sociale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netwerken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Problematische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huisvesting</a:t>
            </a:r>
            <a:endParaRPr lang="en-US" sz="2400" dirty="0">
              <a:solidFill>
                <a:srgbClr val="003399"/>
              </a:solidFill>
            </a:endParaRP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Werkloosheid</a:t>
            </a:r>
            <a:endParaRPr lang="en-US" sz="2400" dirty="0">
              <a:solidFill>
                <a:srgbClr val="003399"/>
              </a:solidFill>
            </a:endParaRP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Moeilijkheden</a:t>
            </a:r>
            <a:r>
              <a:rPr lang="en-US" sz="2400" dirty="0">
                <a:solidFill>
                  <a:srgbClr val="003399"/>
                </a:solidFill>
              </a:rPr>
              <a:t> om het </a:t>
            </a:r>
            <a:r>
              <a:rPr lang="en-US" sz="2400" dirty="0" err="1">
                <a:solidFill>
                  <a:srgbClr val="003399"/>
                </a:solidFill>
              </a:rPr>
              <a:t>leerproces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verder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zetten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Digitale</a:t>
            </a:r>
            <a:r>
              <a:rPr lang="en-US" sz="2400" dirty="0">
                <a:solidFill>
                  <a:srgbClr val="003399"/>
                </a:solidFill>
              </a:rPr>
              <a:t> veld</a:t>
            </a: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toegang</a:t>
            </a:r>
            <a:r>
              <a:rPr lang="en-US" sz="2400" dirty="0">
                <a:solidFill>
                  <a:srgbClr val="003399"/>
                </a:solidFill>
              </a:rPr>
              <a:t> tot internet</a:t>
            </a: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materiaal</a:t>
            </a:r>
            <a:r>
              <a:rPr lang="en-US" sz="2400" dirty="0">
                <a:solidFill>
                  <a:srgbClr val="003399"/>
                </a:solidFill>
              </a:rPr>
              <a:t> in de </a:t>
            </a:r>
            <a:r>
              <a:rPr lang="en-US" sz="2400" dirty="0" err="1">
                <a:solidFill>
                  <a:srgbClr val="003399"/>
                </a:solidFill>
              </a:rPr>
              <a:t>thuisomgeving</a:t>
            </a:r>
            <a:endParaRPr lang="en-US" sz="2400" dirty="0">
              <a:solidFill>
                <a:srgbClr val="003399"/>
              </a:solidFill>
            </a:endParaRPr>
          </a:p>
          <a:p>
            <a:pPr lvl="2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Nood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eenvoudige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toegankelijke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communicatie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8467685" cy="341050"/>
          </a:xfrm>
        </p:spPr>
        <p:txBody>
          <a:bodyPr/>
          <a:lstStyle/>
          <a:p>
            <a:r>
              <a:rPr lang="en-GB" dirty="0" err="1"/>
              <a:t>Noden</a:t>
            </a:r>
            <a:r>
              <a:rPr lang="en-GB" dirty="0"/>
              <a:t> </a:t>
            </a:r>
            <a:r>
              <a:rPr lang="en-GB" dirty="0" err="1"/>
              <a:t>volwassenenonderwijs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Aanpak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tijdens</a:t>
            </a:r>
            <a:r>
              <a:rPr lang="en-US" sz="2400" b="1" dirty="0">
                <a:solidFill>
                  <a:srgbClr val="003399"/>
                </a:solidFill>
              </a:rPr>
              <a:t> corona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Contacten</a:t>
            </a:r>
            <a:r>
              <a:rPr lang="en-US" sz="1600" dirty="0">
                <a:solidFill>
                  <a:srgbClr val="003399"/>
                </a:solidFill>
              </a:rPr>
              <a:t> met </a:t>
            </a:r>
            <a:r>
              <a:rPr lang="en-US" sz="1600" dirty="0" err="1">
                <a:solidFill>
                  <a:srgbClr val="003399"/>
                </a:solidFill>
              </a:rPr>
              <a:t>cursisten</a:t>
            </a:r>
            <a:r>
              <a:rPr lang="en-US" sz="1600" dirty="0">
                <a:solidFill>
                  <a:srgbClr val="003399"/>
                </a:solidFill>
              </a:rPr>
              <a:t> via </a:t>
            </a:r>
            <a:r>
              <a:rPr lang="en-US" sz="1600" dirty="0" err="1">
                <a:solidFill>
                  <a:srgbClr val="003399"/>
                </a:solidFill>
              </a:rPr>
              <a:t>telefoon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Voorzien</a:t>
            </a:r>
            <a:r>
              <a:rPr lang="en-US" sz="1600" dirty="0">
                <a:solidFill>
                  <a:srgbClr val="003399"/>
                </a:solidFill>
              </a:rPr>
              <a:t> van </a:t>
            </a:r>
            <a:r>
              <a:rPr lang="en-US" sz="1600" dirty="0" err="1">
                <a:solidFill>
                  <a:srgbClr val="003399"/>
                </a:solidFill>
              </a:rPr>
              <a:t>psychosociale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begeleiding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Oefeningen</a:t>
            </a:r>
            <a:r>
              <a:rPr lang="en-US" sz="1600" dirty="0">
                <a:solidFill>
                  <a:srgbClr val="003399"/>
                </a:solidFill>
              </a:rPr>
              <a:t> via </a:t>
            </a:r>
            <a:r>
              <a:rPr lang="en-US" sz="1600" dirty="0" err="1">
                <a:solidFill>
                  <a:srgbClr val="003399"/>
                </a:solidFill>
              </a:rPr>
              <a:t>een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multikanaalsstrategie</a:t>
            </a:r>
            <a:r>
              <a:rPr lang="en-US" sz="1600" dirty="0">
                <a:solidFill>
                  <a:srgbClr val="003399"/>
                </a:solidFill>
              </a:rPr>
              <a:t> (</a:t>
            </a:r>
            <a:r>
              <a:rPr lang="en-US" sz="1600" dirty="0" err="1">
                <a:solidFill>
                  <a:srgbClr val="003399"/>
                </a:solidFill>
              </a:rPr>
              <a:t>whatsapp</a:t>
            </a:r>
            <a:r>
              <a:rPr lang="en-US" sz="1600" dirty="0">
                <a:solidFill>
                  <a:srgbClr val="003399"/>
                </a:solidFill>
              </a:rPr>
              <a:t>, post, mail...)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Aanbieden</a:t>
            </a:r>
            <a:r>
              <a:rPr lang="en-US" sz="1600" dirty="0">
                <a:solidFill>
                  <a:srgbClr val="003399"/>
                </a:solidFill>
              </a:rPr>
              <a:t> van </a:t>
            </a:r>
            <a:r>
              <a:rPr lang="en-US" sz="1600" dirty="0" err="1">
                <a:solidFill>
                  <a:srgbClr val="003399"/>
                </a:solidFill>
              </a:rPr>
              <a:t>filmpjes</a:t>
            </a:r>
            <a:r>
              <a:rPr lang="en-US" sz="1600" dirty="0">
                <a:solidFill>
                  <a:srgbClr val="003399"/>
                </a:solidFill>
              </a:rPr>
              <a:t> via Facebook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Afstandsleren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beperken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Lesgevers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ondersteunen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bij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digitaal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onderwijs</a:t>
            </a:r>
            <a:endParaRPr lang="en-US" sz="16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b="1" dirty="0" err="1">
                <a:solidFill>
                  <a:srgbClr val="003399"/>
                </a:solidFill>
              </a:rPr>
              <a:t>Nood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na</a:t>
            </a:r>
            <a:r>
              <a:rPr lang="en-US" sz="2400" b="1" dirty="0">
                <a:solidFill>
                  <a:srgbClr val="003399"/>
                </a:solidFill>
              </a:rPr>
              <a:t> Corona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Meer </a:t>
            </a:r>
            <a:r>
              <a:rPr lang="en-US" sz="1600" dirty="0" err="1">
                <a:solidFill>
                  <a:srgbClr val="003399"/>
                </a:solidFill>
              </a:rPr>
              <a:t>inzetten</a:t>
            </a:r>
            <a:r>
              <a:rPr lang="en-US" sz="1600" dirty="0">
                <a:solidFill>
                  <a:srgbClr val="003399"/>
                </a:solidFill>
              </a:rPr>
              <a:t> op </a:t>
            </a:r>
            <a:r>
              <a:rPr lang="en-US" sz="1600" dirty="0" err="1">
                <a:solidFill>
                  <a:srgbClr val="003399"/>
                </a:solidFill>
              </a:rPr>
              <a:t>leertraject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digitale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vaardigheden</a:t>
            </a:r>
            <a:r>
              <a:rPr lang="en-US" sz="1600" dirty="0">
                <a:solidFill>
                  <a:srgbClr val="003399"/>
                </a:solidFill>
              </a:rPr>
              <a:t> ism. partners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Inzetten</a:t>
            </a:r>
            <a:r>
              <a:rPr lang="en-US" sz="1600" dirty="0">
                <a:solidFill>
                  <a:srgbClr val="003399"/>
                </a:solidFill>
              </a:rPr>
              <a:t> op </a:t>
            </a:r>
            <a:r>
              <a:rPr lang="en-US" sz="1600" dirty="0" err="1">
                <a:solidFill>
                  <a:srgbClr val="003399"/>
                </a:solidFill>
              </a:rPr>
              <a:t>verschillende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soorten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afstandsleren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Meer </a:t>
            </a:r>
            <a:r>
              <a:rPr lang="en-US" sz="1600" dirty="0" err="1">
                <a:solidFill>
                  <a:srgbClr val="003399"/>
                </a:solidFill>
              </a:rPr>
              <a:t>trajecten</a:t>
            </a:r>
            <a:r>
              <a:rPr lang="en-US" sz="1600" dirty="0">
                <a:solidFill>
                  <a:srgbClr val="003399"/>
                </a:solidFill>
              </a:rPr>
              <a:t> op </a:t>
            </a:r>
            <a:r>
              <a:rPr lang="en-US" sz="1600" dirty="0" err="1">
                <a:solidFill>
                  <a:srgbClr val="003399"/>
                </a:solidFill>
              </a:rPr>
              <a:t>maat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Nood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aan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een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toegankelijk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duidelijk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oefenplatform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endParaRPr lang="nl-NL" sz="16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10323001" cy="341050"/>
          </a:xfrm>
        </p:spPr>
        <p:txBody>
          <a:bodyPr/>
          <a:lstStyle/>
          <a:p>
            <a:r>
              <a:rPr lang="en-GB" dirty="0"/>
              <a:t>OPLOSSINGEN </a:t>
            </a:r>
            <a:r>
              <a:rPr lang="en-GB" dirty="0" err="1"/>
              <a:t>volwassenenonderwijs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&amp; </a:t>
            </a:r>
            <a:r>
              <a:rPr lang="en-GB" dirty="0" err="1"/>
              <a:t>na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Gesignaleerd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vanuit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verschillende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lokale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besturen</a:t>
            </a:r>
            <a:endParaRPr lang="en-US" sz="2400" b="1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Click/Call/Connect </a:t>
            </a:r>
            <a:r>
              <a:rPr lang="en-US" sz="2400" dirty="0" err="1">
                <a:solidFill>
                  <a:srgbClr val="003399"/>
                </a:solidFill>
              </a:rPr>
              <a:t>werkte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niet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langer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als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aanpak</a:t>
            </a:r>
            <a:endParaRPr lang="en-US" sz="2400" dirty="0">
              <a:solidFill>
                <a:srgbClr val="003399"/>
              </a:solidFill>
            </a:endParaRP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Meerdere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groepen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geen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toegang</a:t>
            </a:r>
            <a:r>
              <a:rPr lang="en-US" sz="1600" dirty="0">
                <a:solidFill>
                  <a:srgbClr val="003399"/>
                </a:solidFill>
              </a:rPr>
              <a:t> tot internet of </a:t>
            </a:r>
            <a:r>
              <a:rPr lang="en-US" sz="1600" dirty="0" err="1">
                <a:solidFill>
                  <a:srgbClr val="003399"/>
                </a:solidFill>
              </a:rPr>
              <a:t>materiaal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Openbare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mogelijkheden</a:t>
            </a:r>
            <a:r>
              <a:rPr lang="en-US" sz="2400" dirty="0">
                <a:solidFill>
                  <a:srgbClr val="003399"/>
                </a:solidFill>
              </a:rPr>
              <a:t> tot </a:t>
            </a:r>
            <a:r>
              <a:rPr lang="en-US" sz="2400" dirty="0" err="1">
                <a:solidFill>
                  <a:srgbClr val="003399"/>
                </a:solidFill>
              </a:rPr>
              <a:t>toegang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vielen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weg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Verwachtingen</a:t>
            </a:r>
            <a:r>
              <a:rPr lang="en-US" sz="2400" dirty="0">
                <a:solidFill>
                  <a:srgbClr val="003399"/>
                </a:solidFill>
              </a:rPr>
              <a:t> van VO &amp; </a:t>
            </a:r>
            <a:r>
              <a:rPr lang="en-US" sz="2400" dirty="0" err="1">
                <a:solidFill>
                  <a:srgbClr val="003399"/>
                </a:solidFill>
              </a:rPr>
              <a:t>publieke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diensten</a:t>
            </a:r>
            <a:r>
              <a:rPr lang="en-US" sz="2400" dirty="0">
                <a:solidFill>
                  <a:srgbClr val="003399"/>
                </a:solidFill>
              </a:rPr>
              <a:t> tov. burgers </a:t>
            </a:r>
            <a:r>
              <a:rPr lang="en-US" sz="2400" dirty="0" err="1">
                <a:solidFill>
                  <a:srgbClr val="003399"/>
                </a:solidFill>
              </a:rPr>
              <a:t>stijgt</a:t>
            </a:r>
            <a:endParaRPr lang="en-US" sz="2400" dirty="0">
              <a:solidFill>
                <a:srgbClr val="003399"/>
              </a:solidFill>
            </a:endParaRP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Moeten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zelf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toegang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hebben</a:t>
            </a:r>
            <a:r>
              <a:rPr lang="en-US" sz="1600" dirty="0">
                <a:solidFill>
                  <a:srgbClr val="003399"/>
                </a:solidFill>
              </a:rPr>
              <a:t> + </a:t>
            </a:r>
            <a:r>
              <a:rPr lang="en-US" sz="1600" dirty="0" err="1">
                <a:solidFill>
                  <a:srgbClr val="003399"/>
                </a:solidFill>
              </a:rPr>
              <a:t>vaardigheden</a:t>
            </a:r>
            <a:r>
              <a:rPr lang="en-US" sz="1600" dirty="0">
                <a:solidFill>
                  <a:srgbClr val="003399"/>
                </a:solidFill>
              </a:rPr>
              <a:t> + </a:t>
            </a:r>
            <a:r>
              <a:rPr lang="en-US" sz="1600" dirty="0" err="1">
                <a:solidFill>
                  <a:srgbClr val="003399"/>
                </a:solidFill>
              </a:rPr>
              <a:t>administratieve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kennis</a:t>
            </a:r>
            <a:r>
              <a:rPr lang="en-US" sz="1600" dirty="0">
                <a:solidFill>
                  <a:srgbClr val="003399"/>
                </a:solidFill>
              </a:rPr>
              <a:t> + data + ...</a:t>
            </a: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Nood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aan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groter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ondersteuningsaanbod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mbt</a:t>
            </a:r>
            <a:r>
              <a:rPr lang="en-US" sz="1600" dirty="0">
                <a:solidFill>
                  <a:srgbClr val="003399"/>
                </a:solidFill>
              </a:rPr>
              <a:t>. </a:t>
            </a:r>
            <a:r>
              <a:rPr lang="en-US" sz="1600" dirty="0" err="1">
                <a:solidFill>
                  <a:srgbClr val="003399"/>
                </a:solidFill>
              </a:rPr>
              <a:t>digitale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publieke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diensten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Gebrek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</a:t>
            </a:r>
            <a:r>
              <a:rPr lang="en-US" sz="2400" dirty="0">
                <a:solidFill>
                  <a:srgbClr val="003399"/>
                </a:solidFill>
              </a:rPr>
              <a:t> budget om </a:t>
            </a:r>
            <a:r>
              <a:rPr lang="en-US" sz="2400" dirty="0" err="1">
                <a:solidFill>
                  <a:srgbClr val="003399"/>
                </a:solidFill>
              </a:rPr>
              <a:t>oplossingen</a:t>
            </a:r>
            <a:r>
              <a:rPr lang="en-US" sz="2400" dirty="0">
                <a:solidFill>
                  <a:srgbClr val="003399"/>
                </a:solidFill>
              </a:rPr>
              <a:t> op </a:t>
            </a:r>
            <a:r>
              <a:rPr lang="en-US" sz="2400" dirty="0" err="1">
                <a:solidFill>
                  <a:srgbClr val="003399"/>
                </a:solidFill>
              </a:rPr>
              <a:t>grote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schaal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uit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te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rollen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Gebrek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ervaring</a:t>
            </a:r>
            <a:r>
              <a:rPr lang="en-US" sz="2400" dirty="0">
                <a:solidFill>
                  <a:srgbClr val="003399"/>
                </a:solidFill>
              </a:rPr>
              <a:t> met e-</a:t>
            </a:r>
            <a:r>
              <a:rPr lang="en-US" sz="2400" dirty="0" err="1">
                <a:solidFill>
                  <a:srgbClr val="003399"/>
                </a:solidFill>
              </a:rPr>
              <a:t>inclusie</a:t>
            </a:r>
            <a:endParaRPr lang="en-US" sz="2400" dirty="0">
              <a:solidFill>
                <a:srgbClr val="003399"/>
              </a:solidFill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Gebrek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kennisdeling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informatie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vanuit</a:t>
            </a:r>
            <a:r>
              <a:rPr lang="en-US" sz="2400" dirty="0">
                <a:solidFill>
                  <a:srgbClr val="003399"/>
                </a:solidFill>
              </a:rPr>
              <a:t> VO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7270049" cy="341050"/>
          </a:xfrm>
        </p:spPr>
        <p:txBody>
          <a:bodyPr/>
          <a:lstStyle/>
          <a:p>
            <a:r>
              <a:rPr lang="en-GB" dirty="0" err="1"/>
              <a:t>Noden</a:t>
            </a:r>
            <a:r>
              <a:rPr lang="en-GB" dirty="0"/>
              <a:t> </a:t>
            </a:r>
            <a:r>
              <a:rPr lang="en-GB" dirty="0" err="1"/>
              <a:t>Lokale</a:t>
            </a:r>
            <a:r>
              <a:rPr lang="en-GB" dirty="0"/>
              <a:t> </a:t>
            </a:r>
            <a:r>
              <a:rPr lang="en-GB" dirty="0" err="1"/>
              <a:t>besturen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lvl="1"/>
            <a:r>
              <a:rPr lang="en-US" sz="2000" dirty="0">
                <a:solidFill>
                  <a:srgbClr val="003399"/>
                </a:solidFill>
              </a:rPr>
              <a:t> Protocol </a:t>
            </a:r>
            <a:r>
              <a:rPr lang="en-US" sz="2000" dirty="0" err="1">
                <a:solidFill>
                  <a:srgbClr val="003399"/>
                </a:solidFill>
              </a:rPr>
              <a:t>uitwerken</a:t>
            </a:r>
            <a:r>
              <a:rPr lang="en-US" sz="2000" dirty="0">
                <a:solidFill>
                  <a:srgbClr val="003399"/>
                </a:solidFill>
              </a:rPr>
              <a:t> om OCR open </a:t>
            </a:r>
            <a:r>
              <a:rPr lang="en-US" sz="2000" dirty="0" err="1">
                <a:solidFill>
                  <a:srgbClr val="003399"/>
                </a:solidFill>
              </a:rPr>
              <a:t>te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houden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bij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verstrenging</a:t>
            </a:r>
            <a:r>
              <a:rPr lang="en-US" sz="2000" dirty="0">
                <a:solidFill>
                  <a:srgbClr val="003399"/>
                </a:solidFill>
              </a:rPr>
              <a:t> regels</a:t>
            </a: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Versterken</a:t>
            </a:r>
            <a:r>
              <a:rPr lang="en-US" sz="2000" dirty="0">
                <a:solidFill>
                  <a:srgbClr val="003399"/>
                </a:solidFill>
              </a:rPr>
              <a:t> van de </a:t>
            </a:r>
            <a:r>
              <a:rPr lang="en-US" sz="2000" dirty="0" err="1">
                <a:solidFill>
                  <a:srgbClr val="003399"/>
                </a:solidFill>
              </a:rPr>
              <a:t>toegang</a:t>
            </a:r>
            <a:r>
              <a:rPr lang="en-US" sz="2000" dirty="0">
                <a:solidFill>
                  <a:srgbClr val="003399"/>
                </a:solidFill>
              </a:rPr>
              <a:t> tot </a:t>
            </a:r>
            <a:r>
              <a:rPr lang="en-US" sz="2000" dirty="0" err="1">
                <a:solidFill>
                  <a:srgbClr val="003399"/>
                </a:solidFill>
              </a:rPr>
              <a:t>digipunten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 Meer OCR in </a:t>
            </a:r>
            <a:r>
              <a:rPr lang="en-US" sz="1600" dirty="0" err="1">
                <a:solidFill>
                  <a:srgbClr val="003399"/>
                </a:solidFill>
              </a:rPr>
              <a:t>Vlaanderen</a:t>
            </a:r>
            <a:endParaRPr lang="en-US" sz="1600" dirty="0">
              <a:solidFill>
                <a:srgbClr val="003399"/>
              </a:solidFill>
            </a:endParaRP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Ifv</a:t>
            </a:r>
            <a:r>
              <a:rPr lang="en-US" sz="1600" dirty="0">
                <a:solidFill>
                  <a:srgbClr val="003399"/>
                </a:solidFill>
              </a:rPr>
              <a:t>. </a:t>
            </a:r>
            <a:r>
              <a:rPr lang="en-US" sz="1600" dirty="0" err="1">
                <a:solidFill>
                  <a:srgbClr val="003399"/>
                </a:solidFill>
              </a:rPr>
              <a:t>noden</a:t>
            </a:r>
            <a:r>
              <a:rPr lang="en-US" sz="1600" dirty="0">
                <a:solidFill>
                  <a:srgbClr val="003399"/>
                </a:solidFill>
              </a:rPr>
              <a:t> van </a:t>
            </a:r>
            <a:r>
              <a:rPr lang="en-US" sz="1600" dirty="0" err="1">
                <a:solidFill>
                  <a:srgbClr val="003399"/>
                </a:solidFill>
              </a:rPr>
              <a:t>schoolgaande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jeugd</a:t>
            </a:r>
            <a:r>
              <a:rPr lang="en-US" sz="1600" dirty="0">
                <a:solidFill>
                  <a:srgbClr val="003399"/>
                </a:solidFill>
              </a:rPr>
              <a:t>/</a:t>
            </a:r>
            <a:r>
              <a:rPr lang="en-US" sz="1600" dirty="0" err="1">
                <a:solidFill>
                  <a:srgbClr val="003399"/>
                </a:solidFill>
              </a:rPr>
              <a:t>werkende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mensen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Meer </a:t>
            </a:r>
            <a:r>
              <a:rPr lang="en-US" sz="2000" dirty="0" err="1">
                <a:solidFill>
                  <a:srgbClr val="003399"/>
                </a:solidFill>
              </a:rPr>
              <a:t>werken</a:t>
            </a:r>
            <a:r>
              <a:rPr lang="en-US" sz="2000" dirty="0">
                <a:solidFill>
                  <a:srgbClr val="003399"/>
                </a:solidFill>
              </a:rPr>
              <a:t> op </a:t>
            </a:r>
            <a:r>
              <a:rPr lang="en-US" sz="2000" dirty="0" err="1">
                <a:solidFill>
                  <a:srgbClr val="003399"/>
                </a:solidFill>
              </a:rPr>
              <a:t>wijkniveau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Samenwerking</a:t>
            </a:r>
            <a:r>
              <a:rPr lang="en-US" sz="2000" dirty="0">
                <a:solidFill>
                  <a:srgbClr val="003399"/>
                </a:solidFill>
              </a:rPr>
              <a:t> met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mbt</a:t>
            </a:r>
            <a:r>
              <a:rPr lang="en-US" sz="2000" dirty="0">
                <a:solidFill>
                  <a:srgbClr val="003399"/>
                </a:solidFill>
              </a:rPr>
              <a:t>. </a:t>
            </a:r>
            <a:r>
              <a:rPr lang="en-US" sz="2000" dirty="0" err="1">
                <a:solidFill>
                  <a:srgbClr val="003399"/>
                </a:solidFill>
              </a:rPr>
              <a:t>communicatie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leerplatformen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Outreachend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werken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nog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versterken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Ondersteuning</a:t>
            </a:r>
            <a:r>
              <a:rPr lang="en-US" sz="2000" dirty="0">
                <a:solidFill>
                  <a:srgbClr val="003399"/>
                </a:solidFill>
              </a:rPr>
              <a:t> door e-inclusive </a:t>
            </a:r>
            <a:r>
              <a:rPr lang="en-US" sz="2000" dirty="0" err="1">
                <a:solidFill>
                  <a:srgbClr val="003399"/>
                </a:solidFill>
              </a:rPr>
              <a:t>experten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Lokale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besturen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als</a:t>
            </a:r>
            <a:r>
              <a:rPr lang="en-US" sz="2000" dirty="0">
                <a:solidFill>
                  <a:srgbClr val="003399"/>
                </a:solidFill>
              </a:rPr>
              <a:t> centrale </a:t>
            </a:r>
            <a:r>
              <a:rPr lang="en-US" sz="2000" dirty="0" err="1">
                <a:solidFill>
                  <a:srgbClr val="003399"/>
                </a:solidFill>
              </a:rPr>
              <a:t>spilfiguur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identificatie</a:t>
            </a:r>
            <a:r>
              <a:rPr lang="en-US" sz="2000" dirty="0">
                <a:solidFill>
                  <a:srgbClr val="003399"/>
                </a:solidFill>
              </a:rPr>
              <a:t> van </a:t>
            </a:r>
            <a:r>
              <a:rPr lang="en-US" sz="2000" dirty="0" err="1">
                <a:solidFill>
                  <a:srgbClr val="003399"/>
                </a:solidFill>
              </a:rPr>
              <a:t>noden</a:t>
            </a:r>
            <a:r>
              <a:rPr lang="en-US" sz="2000" dirty="0">
                <a:solidFill>
                  <a:srgbClr val="003399"/>
                </a:solidFill>
              </a:rPr>
              <a:t>  </a:t>
            </a: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  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verdeling</a:t>
            </a:r>
            <a:r>
              <a:rPr lang="en-US" sz="2000" dirty="0">
                <a:solidFill>
                  <a:srgbClr val="003399"/>
                </a:solidFill>
              </a:rPr>
              <a:t> van </a:t>
            </a:r>
            <a:r>
              <a:rPr lang="en-US" sz="2000" dirty="0" err="1">
                <a:solidFill>
                  <a:srgbClr val="003399"/>
                </a:solidFill>
              </a:rPr>
              <a:t>materiaal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obv</a:t>
            </a:r>
            <a:r>
              <a:rPr lang="en-US" sz="2000" dirty="0">
                <a:solidFill>
                  <a:srgbClr val="003399"/>
                </a:solidFill>
              </a:rPr>
              <a:t>. </a:t>
            </a:r>
            <a:r>
              <a:rPr lang="en-US" sz="2000" dirty="0" err="1">
                <a:solidFill>
                  <a:srgbClr val="003399"/>
                </a:solidFill>
              </a:rPr>
              <a:t>lokale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partnerschappen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Financiële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ondersteuning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vanuit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Vlaamse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Regering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versnelde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   </a:t>
            </a:r>
            <a:r>
              <a:rPr lang="en-US" sz="2000" dirty="0" err="1">
                <a:solidFill>
                  <a:srgbClr val="003399"/>
                </a:solidFill>
              </a:rPr>
              <a:t>uitbouw</a:t>
            </a:r>
            <a:r>
              <a:rPr lang="en-US" sz="2000" dirty="0">
                <a:solidFill>
                  <a:srgbClr val="003399"/>
                </a:solidFill>
              </a:rPr>
              <a:t> van </a:t>
            </a:r>
            <a:r>
              <a:rPr lang="en-US" sz="2000" dirty="0" err="1">
                <a:solidFill>
                  <a:srgbClr val="003399"/>
                </a:solidFill>
              </a:rPr>
              <a:t>een</a:t>
            </a:r>
            <a:r>
              <a:rPr lang="en-US" sz="2000" dirty="0">
                <a:solidFill>
                  <a:srgbClr val="003399"/>
                </a:solidFill>
              </a:rPr>
              <a:t> e-</a:t>
            </a:r>
            <a:r>
              <a:rPr lang="en-US" sz="2000" dirty="0" err="1">
                <a:solidFill>
                  <a:srgbClr val="003399"/>
                </a:solidFill>
              </a:rPr>
              <a:t>inclusiewerking</a:t>
            </a:r>
            <a:endParaRPr lang="en-US" sz="20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7501523" cy="341050"/>
          </a:xfrm>
        </p:spPr>
        <p:txBody>
          <a:bodyPr/>
          <a:lstStyle/>
          <a:p>
            <a:r>
              <a:rPr lang="en-GB" dirty="0" err="1"/>
              <a:t>Oplossingen</a:t>
            </a:r>
            <a:r>
              <a:rPr lang="en-GB" dirty="0"/>
              <a:t> </a:t>
            </a:r>
            <a:r>
              <a:rPr lang="en-GB" dirty="0" err="1"/>
              <a:t>Lokale</a:t>
            </a:r>
            <a:r>
              <a:rPr lang="en-GB" dirty="0"/>
              <a:t> </a:t>
            </a:r>
            <a:r>
              <a:rPr lang="en-GB" dirty="0" err="1"/>
              <a:t>besturen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Nodenbevraging</a:t>
            </a:r>
            <a:r>
              <a:rPr lang="en-US" sz="2400" b="1" dirty="0">
                <a:solidFill>
                  <a:srgbClr val="003399"/>
                </a:solidFill>
              </a:rPr>
              <a:t> van UCLL (rapport </a:t>
            </a:r>
            <a:r>
              <a:rPr lang="en-US" sz="2400" b="1" dirty="0" err="1">
                <a:solidFill>
                  <a:srgbClr val="003399"/>
                </a:solidFill>
              </a:rPr>
              <a:t>beschikbaar</a:t>
            </a:r>
            <a:r>
              <a:rPr lang="en-US" sz="2400" b="1" dirty="0">
                <a:solidFill>
                  <a:srgbClr val="003399"/>
                </a:solidFill>
              </a:rPr>
              <a:t>)</a:t>
            </a:r>
          </a:p>
          <a:p>
            <a:pPr marL="11113" lvl="1" indent="0">
              <a:buNone/>
            </a:pPr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7397584" cy="341050"/>
          </a:xfrm>
        </p:spPr>
        <p:txBody>
          <a:bodyPr/>
          <a:lstStyle/>
          <a:p>
            <a:r>
              <a:rPr lang="en-GB" dirty="0" err="1"/>
              <a:t>Noden</a:t>
            </a:r>
            <a:r>
              <a:rPr lang="en-GB" dirty="0"/>
              <a:t> </a:t>
            </a:r>
            <a:r>
              <a:rPr lang="en-GB" dirty="0" err="1"/>
              <a:t>jeugdhulp</a:t>
            </a:r>
            <a:r>
              <a:rPr lang="en-GB" dirty="0"/>
              <a:t> &amp; VAPH </a:t>
            </a:r>
            <a:r>
              <a:rPr lang="en-GB" dirty="0" err="1"/>
              <a:t>tijdens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BD9649C-72BA-264D-A23F-9B01DB3DF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27375"/>
              </p:ext>
            </p:extLst>
          </p:nvPr>
        </p:nvGraphicFramePr>
        <p:xfrm>
          <a:off x="731837" y="2061884"/>
          <a:ext cx="5400675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2128852245"/>
                    </a:ext>
                  </a:extLst>
                </a:gridCol>
                <a:gridCol w="1184910">
                  <a:extLst>
                    <a:ext uri="{9D8B030D-6E8A-4147-A177-3AD203B41FA5}">
                      <a16:colId xmlns:a16="http://schemas.microsoft.com/office/drawing/2014/main" val="2409864804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3791579477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39339436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197485"/>
                      <a:r>
                        <a:rPr lang="nl-BE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Hoeveel laptops hebben jullie dringend nodig voor cliënten?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Hoeveel tablets hebben jullie dringend nodig voor cliënten?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Hoeveel smartphones hebben jullie dringend nodig voor cliënten?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9183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Jeugdhulp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1202 (N = 71)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570 (N = 72)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410 (N = 73)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54632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VAPH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333 (N = 44)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510 (N = 45)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305 (N = 44)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74737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MFC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335 (N = 18)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110 (N = 18)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70 (N = 17)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33448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Algemeen totaal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1870 (N = 133)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1190 (N = 135)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785 (N = 134)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631562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A2711F5-C3CD-AE40-B6EA-3F5EB2FB0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05691"/>
              </p:ext>
            </p:extLst>
          </p:nvPr>
        </p:nvGraphicFramePr>
        <p:xfrm>
          <a:off x="695325" y="3938829"/>
          <a:ext cx="5437187" cy="201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059">
                  <a:extLst>
                    <a:ext uri="{9D8B030D-6E8A-4147-A177-3AD203B41FA5}">
                      <a16:colId xmlns:a16="http://schemas.microsoft.com/office/drawing/2014/main" val="983496799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val="203318885"/>
                    </a:ext>
                  </a:extLst>
                </a:gridCol>
                <a:gridCol w="1177578">
                  <a:extLst>
                    <a:ext uri="{9D8B030D-6E8A-4147-A177-3AD203B41FA5}">
                      <a16:colId xmlns:a16="http://schemas.microsoft.com/office/drawing/2014/main" val="2235336802"/>
                    </a:ext>
                  </a:extLst>
                </a:gridCol>
                <a:gridCol w="1359776">
                  <a:extLst>
                    <a:ext uri="{9D8B030D-6E8A-4147-A177-3AD203B41FA5}">
                      <a16:colId xmlns:a16="http://schemas.microsoft.com/office/drawing/2014/main" val="685007135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effectLst/>
                        </a:rPr>
                        <a:t>Hoeveel laptops hebben jullie dringend nodig voor personeel? 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Hoeveel tablets hebben jullie dringend nodig voor personeel? 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BE" sz="1200">
                          <a:effectLst/>
                        </a:rPr>
                        <a:t>Hoeveel smartphones hebben jullie dringend nodig voor personeel?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147911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Jeugdhulp  (N = 73)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485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146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376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99717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VAPH (N = 45)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335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205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360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832337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Totaal MFC (N = 18)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125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40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105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312058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Algemeen totaal (N = 136)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945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391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841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714321"/>
                  </a:ext>
                </a:extLst>
              </a:tr>
            </a:tbl>
          </a:graphicData>
        </a:graphic>
      </p:graphicFrame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190C4ADE-B623-354D-9480-5A2F61431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675633"/>
              </p:ext>
            </p:extLst>
          </p:nvPr>
        </p:nvGraphicFramePr>
        <p:xfrm>
          <a:off x="6292476" y="2305933"/>
          <a:ext cx="5449570" cy="308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042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r>
              <a:rPr lang="en-US" sz="2400" b="1" dirty="0" err="1">
                <a:solidFill>
                  <a:srgbClr val="003399"/>
                </a:solidFill>
              </a:rPr>
              <a:t>Initiatieven</a:t>
            </a:r>
            <a:r>
              <a:rPr lang="en-US" sz="2400" b="1" dirty="0">
                <a:solidFill>
                  <a:srgbClr val="003399"/>
                </a:solidFill>
              </a:rPr>
              <a:t> VO &amp; Virtual Hugs </a:t>
            </a:r>
          </a:p>
          <a:p>
            <a:pPr lvl="1"/>
            <a:r>
              <a:rPr lang="en-US" sz="2400" dirty="0">
                <a:solidFill>
                  <a:srgbClr val="003399"/>
                </a:solidFill>
              </a:rPr>
              <a:t>633.000 euro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projectsubsidie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aankoop</a:t>
            </a:r>
            <a:r>
              <a:rPr lang="en-US" sz="2400" dirty="0">
                <a:solidFill>
                  <a:srgbClr val="003399"/>
                </a:solidFill>
              </a:rPr>
              <a:t> ICT-material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erkende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residentiële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instellingen</a:t>
            </a:r>
            <a:r>
              <a:rPr lang="en-US" sz="2400" dirty="0">
                <a:solidFill>
                  <a:srgbClr val="003399"/>
                </a:solidFill>
              </a:rPr>
              <a:t> in </a:t>
            </a:r>
            <a:r>
              <a:rPr lang="en-US" sz="2400" dirty="0" err="1">
                <a:solidFill>
                  <a:srgbClr val="003399"/>
                </a:solidFill>
              </a:rPr>
              <a:t>Jeugdhulp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zorginstellingen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voor</a:t>
            </a:r>
            <a:r>
              <a:rPr lang="en-US" sz="2400" dirty="0">
                <a:solidFill>
                  <a:srgbClr val="003399"/>
                </a:solidFill>
              </a:rPr>
              <a:t> </a:t>
            </a:r>
            <a:r>
              <a:rPr lang="en-US" sz="2400" dirty="0" err="1">
                <a:solidFill>
                  <a:srgbClr val="003399"/>
                </a:solidFill>
              </a:rPr>
              <a:t>jongeren</a:t>
            </a:r>
            <a:r>
              <a:rPr lang="en-US" sz="2400" dirty="0">
                <a:solidFill>
                  <a:srgbClr val="003399"/>
                </a:solidFill>
              </a:rPr>
              <a:t> met </a:t>
            </a:r>
            <a:r>
              <a:rPr lang="en-US" sz="2400" dirty="0" err="1">
                <a:solidFill>
                  <a:srgbClr val="003399"/>
                </a:solidFill>
              </a:rPr>
              <a:t>een</a:t>
            </a:r>
            <a:r>
              <a:rPr lang="en-US" sz="2400" dirty="0">
                <a:solidFill>
                  <a:srgbClr val="003399"/>
                </a:solidFill>
              </a:rPr>
              <a:t> handicap</a:t>
            </a:r>
          </a:p>
          <a:p>
            <a:pPr lvl="2"/>
            <a:r>
              <a:rPr lang="en-US" sz="1600" dirty="0">
                <a:solidFill>
                  <a:srgbClr val="003399"/>
                </a:solidFill>
              </a:rPr>
              <a:t>100 euro per </a:t>
            </a:r>
            <a:r>
              <a:rPr lang="en-US" sz="1600" dirty="0" err="1">
                <a:solidFill>
                  <a:srgbClr val="003399"/>
                </a:solidFill>
              </a:rPr>
              <a:t>capaciteitseenheid</a:t>
            </a:r>
            <a:endParaRPr lang="en-US" sz="1600" dirty="0">
              <a:solidFill>
                <a:srgbClr val="003399"/>
              </a:solidFill>
            </a:endParaRPr>
          </a:p>
          <a:p>
            <a:pPr lvl="2"/>
            <a:r>
              <a:rPr lang="en-US" sz="1600" dirty="0" err="1">
                <a:solidFill>
                  <a:srgbClr val="003399"/>
                </a:solidFill>
              </a:rPr>
              <a:t>Niet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duidelijk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hoeveel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hiervan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werd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gebruikt</a:t>
            </a:r>
            <a:endParaRPr lang="en-US" sz="1600" dirty="0">
              <a:solidFill>
                <a:srgbClr val="003399"/>
              </a:solidFill>
            </a:endParaRPr>
          </a:p>
          <a:p>
            <a:pPr lvl="2"/>
            <a:r>
              <a:rPr lang="en-US" sz="1600" dirty="0" err="1">
                <a:solidFill>
                  <a:srgbClr val="003399"/>
                </a:solidFill>
              </a:rPr>
              <a:t>Niet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duidelijk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hoeveel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en</a:t>
            </a:r>
            <a:r>
              <a:rPr lang="en-US" sz="1600" dirty="0">
                <a:solidFill>
                  <a:srgbClr val="003399"/>
                </a:solidFill>
              </a:rPr>
              <a:t> welk </a:t>
            </a:r>
            <a:r>
              <a:rPr lang="en-US" sz="1600" dirty="0" err="1">
                <a:solidFill>
                  <a:srgbClr val="003399"/>
                </a:solidFill>
              </a:rPr>
              <a:t>materiaal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werd</a:t>
            </a:r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err="1">
                <a:solidFill>
                  <a:srgbClr val="003399"/>
                </a:solidFill>
              </a:rPr>
              <a:t>aangekocht</a:t>
            </a:r>
            <a:endParaRPr lang="en-US" sz="1600" dirty="0">
              <a:solidFill>
                <a:srgbClr val="003399"/>
              </a:solidFill>
            </a:endParaRPr>
          </a:p>
          <a:p>
            <a:pPr lvl="1"/>
            <a:r>
              <a:rPr lang="nl-BE" sz="2400" dirty="0">
                <a:solidFill>
                  <a:srgbClr val="003399"/>
                </a:solidFill>
              </a:rPr>
              <a:t>Virtual Hugs: Tablets naar VAPH (en WZC)</a:t>
            </a:r>
          </a:p>
          <a:p>
            <a:pPr lvl="2"/>
            <a:r>
              <a:rPr lang="nl-BE" sz="1600" dirty="0">
                <a:solidFill>
                  <a:srgbClr val="003399"/>
                </a:solidFill>
              </a:rPr>
              <a:t>3608 toestellen (tablets + smart phones + JAMES tablets)</a:t>
            </a:r>
          </a:p>
          <a:p>
            <a:pPr lvl="2"/>
            <a:r>
              <a:rPr lang="nl-BE" sz="1600" dirty="0">
                <a:solidFill>
                  <a:srgbClr val="003399"/>
                </a:solidFill>
              </a:rPr>
              <a:t>Ondersteund door Deloitte, UCLL, Minister Beke</a:t>
            </a:r>
          </a:p>
          <a:p>
            <a:pPr lvl="2"/>
            <a:r>
              <a:rPr lang="nl-BE" sz="1600" dirty="0">
                <a:solidFill>
                  <a:srgbClr val="003399"/>
                </a:solidFill>
              </a:rPr>
              <a:t>Nieuwe financiële incentive in september door Deloitte zelf</a:t>
            </a:r>
          </a:p>
          <a:p>
            <a:pPr lvl="2"/>
            <a:r>
              <a:rPr lang="nl-BE" sz="1600" dirty="0">
                <a:solidFill>
                  <a:srgbClr val="003399"/>
                </a:solidFill>
              </a:rPr>
              <a:t>Woonzorgcentra ondersteund door Minister Somers</a:t>
            </a:r>
          </a:p>
          <a:p>
            <a:pPr lvl="1"/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7629058" cy="341050"/>
          </a:xfrm>
        </p:spPr>
        <p:txBody>
          <a:bodyPr/>
          <a:lstStyle/>
          <a:p>
            <a:r>
              <a:rPr lang="en-GB" dirty="0" err="1"/>
              <a:t>Oplossingen</a:t>
            </a:r>
            <a:r>
              <a:rPr lang="en-GB" dirty="0"/>
              <a:t> </a:t>
            </a:r>
            <a:r>
              <a:rPr lang="en-GB" dirty="0" err="1"/>
              <a:t>jeugdhulp</a:t>
            </a:r>
            <a:r>
              <a:rPr lang="en-GB" dirty="0"/>
              <a:t> &amp; VAPH </a:t>
            </a:r>
            <a:r>
              <a:rPr lang="en-GB" dirty="0" err="1"/>
              <a:t>na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Taskforce e-Inclusion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23-09-2020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731837" y="1567230"/>
            <a:ext cx="11206685" cy="4204920"/>
          </a:xfrm>
        </p:spPr>
        <p:txBody>
          <a:bodyPr/>
          <a:lstStyle/>
          <a:p>
            <a:pPr lvl="1"/>
            <a:r>
              <a:rPr lang="en-US" sz="2000" dirty="0" err="1">
                <a:solidFill>
                  <a:srgbClr val="003399"/>
                </a:solidFill>
              </a:rPr>
              <a:t>Sociale</a:t>
            </a:r>
            <a:r>
              <a:rPr lang="en-US" sz="2000" dirty="0">
                <a:solidFill>
                  <a:srgbClr val="003399"/>
                </a:solidFill>
              </a:rPr>
              <a:t> veld</a:t>
            </a: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Gebrek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gepaste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leeromgevingen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bij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kwetsbare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gezinnen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toegang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meer</a:t>
            </a:r>
            <a:r>
              <a:rPr lang="en-US" sz="2000" dirty="0">
                <a:solidFill>
                  <a:srgbClr val="003399"/>
                </a:solidFill>
              </a:rPr>
              <a:t> tot </a:t>
            </a:r>
            <a:r>
              <a:rPr lang="en-US" sz="2000" dirty="0" err="1">
                <a:solidFill>
                  <a:srgbClr val="003399"/>
                </a:solidFill>
              </a:rPr>
              <a:t>hulpverlening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Okan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leerlingen</a:t>
            </a:r>
            <a:r>
              <a:rPr lang="en-US" sz="2000" dirty="0">
                <a:solidFill>
                  <a:srgbClr val="003399"/>
                </a:solidFill>
              </a:rPr>
              <a:t>, </a:t>
            </a:r>
            <a:r>
              <a:rPr lang="en-US" sz="2000" dirty="0" err="1">
                <a:solidFill>
                  <a:srgbClr val="003399"/>
                </a:solidFill>
              </a:rPr>
              <a:t>kinderen</a:t>
            </a:r>
            <a:r>
              <a:rPr lang="en-US" sz="2000" dirty="0">
                <a:solidFill>
                  <a:srgbClr val="003399"/>
                </a:solidFill>
              </a:rPr>
              <a:t> in </a:t>
            </a:r>
            <a:r>
              <a:rPr lang="en-US" sz="2000" dirty="0" err="1">
                <a:solidFill>
                  <a:srgbClr val="003399"/>
                </a:solidFill>
              </a:rPr>
              <a:t>asielcentra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volledig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geïsoleerd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Recht</a:t>
            </a:r>
            <a:r>
              <a:rPr lang="en-US" sz="2000" dirty="0">
                <a:solidFill>
                  <a:srgbClr val="003399"/>
                </a:solidFill>
              </a:rPr>
              <a:t> op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niet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elke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leerling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gegarandeerd</a:t>
            </a:r>
            <a:endParaRPr lang="en-US" sz="2000" dirty="0">
              <a:solidFill>
                <a:srgbClr val="003399"/>
              </a:solidFill>
            </a:endParaRPr>
          </a:p>
          <a:p>
            <a:pPr lvl="1"/>
            <a:r>
              <a:rPr lang="en-US" sz="2000" dirty="0" err="1">
                <a:solidFill>
                  <a:srgbClr val="003399"/>
                </a:solidFill>
              </a:rPr>
              <a:t>Digitale</a:t>
            </a:r>
            <a:r>
              <a:rPr lang="en-US" sz="2000" dirty="0">
                <a:solidFill>
                  <a:srgbClr val="003399"/>
                </a:solidFill>
              </a:rPr>
              <a:t> veld </a:t>
            </a: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18.000 laptops </a:t>
            </a:r>
            <a:r>
              <a:rPr lang="en-US" sz="2000" dirty="0" err="1">
                <a:solidFill>
                  <a:srgbClr val="003399"/>
                </a:solidFill>
              </a:rPr>
              <a:t>nodig</a:t>
            </a:r>
            <a:r>
              <a:rPr lang="en-US" sz="2000" dirty="0">
                <a:solidFill>
                  <a:srgbClr val="003399"/>
                </a:solidFill>
              </a:rPr>
              <a:t> in </a:t>
            </a:r>
            <a:r>
              <a:rPr lang="en-US" sz="2000" dirty="0" err="1">
                <a:solidFill>
                  <a:srgbClr val="003399"/>
                </a:solidFill>
              </a:rPr>
              <a:t>secundair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exacte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cijfers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voor</a:t>
            </a:r>
            <a:r>
              <a:rPr lang="en-US" sz="2000" dirty="0">
                <a:solidFill>
                  <a:srgbClr val="003399"/>
                </a:solidFill>
              </a:rPr>
              <a:t> lager </a:t>
            </a:r>
            <a:r>
              <a:rPr lang="en-US" sz="2000" dirty="0" err="1">
                <a:solidFill>
                  <a:srgbClr val="003399"/>
                </a:solidFill>
              </a:rPr>
              <a:t>onderwijs</a:t>
            </a:r>
            <a:r>
              <a:rPr lang="en-US" sz="2000" dirty="0">
                <a:solidFill>
                  <a:srgbClr val="003399"/>
                </a:solidFill>
              </a:rPr>
              <a:t> of </a:t>
            </a:r>
            <a:r>
              <a:rPr lang="en-US" sz="2000" dirty="0" err="1">
                <a:solidFill>
                  <a:srgbClr val="003399"/>
                </a:solidFill>
              </a:rPr>
              <a:t>hogeschool</a:t>
            </a:r>
            <a:r>
              <a:rPr lang="en-US" sz="2000" dirty="0">
                <a:solidFill>
                  <a:srgbClr val="003399"/>
                </a:solidFill>
              </a:rPr>
              <a:t>/</a:t>
            </a:r>
            <a:r>
              <a:rPr lang="en-US" sz="2000" dirty="0" err="1">
                <a:solidFill>
                  <a:srgbClr val="003399"/>
                </a:solidFill>
              </a:rPr>
              <a:t>universiteit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Gebrek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internettoegang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thuis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Gebrek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voldoende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toestellen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thuis</a:t>
            </a:r>
            <a:r>
              <a:rPr lang="en-US" sz="2000" dirty="0">
                <a:solidFill>
                  <a:srgbClr val="003399"/>
                </a:solidFill>
              </a:rPr>
              <a:t> (cf. 1 per kind)</a:t>
            </a: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Gebrek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digitale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leermaterialen</a:t>
            </a:r>
            <a:r>
              <a:rPr lang="en-US" sz="2000" dirty="0">
                <a:solidFill>
                  <a:srgbClr val="003399"/>
                </a:solidFill>
              </a:rPr>
              <a:t> / </a:t>
            </a:r>
            <a:r>
              <a:rPr lang="en-US" sz="2000" dirty="0" err="1">
                <a:solidFill>
                  <a:srgbClr val="003399"/>
                </a:solidFill>
              </a:rPr>
              <a:t>kennis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smartschool</a:t>
            </a:r>
            <a:endParaRPr lang="en-US" sz="2000" dirty="0">
              <a:solidFill>
                <a:srgbClr val="003399"/>
              </a:solidFill>
            </a:endParaRPr>
          </a:p>
          <a:p>
            <a:pPr lvl="2"/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Versnipperde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acties</a:t>
            </a:r>
            <a:r>
              <a:rPr lang="en-US" sz="2000" dirty="0">
                <a:solidFill>
                  <a:srgbClr val="003399"/>
                </a:solidFill>
              </a:rPr>
              <a:t> / </a:t>
            </a:r>
            <a:r>
              <a:rPr lang="en-US" sz="2000" dirty="0" err="1">
                <a:solidFill>
                  <a:srgbClr val="003399"/>
                </a:solidFill>
              </a:rPr>
              <a:t>gebrek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aan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kennisdeling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en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r>
              <a:rPr lang="en-US" sz="2000" dirty="0" err="1">
                <a:solidFill>
                  <a:srgbClr val="003399"/>
                </a:solidFill>
              </a:rPr>
              <a:t>afstemming</a:t>
            </a:r>
            <a:endParaRPr lang="en-US" sz="20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11113" lvl="1" indent="0">
              <a:buNone/>
            </a:pPr>
            <a:endParaRPr lang="en-US" sz="2000" dirty="0">
              <a:solidFill>
                <a:srgbClr val="003399"/>
              </a:solidFill>
            </a:endParaRPr>
          </a:p>
          <a:p>
            <a:pPr lvl="1"/>
            <a:endParaRPr lang="en-US" sz="2400" dirty="0">
              <a:solidFill>
                <a:srgbClr val="003399"/>
              </a:solidFill>
            </a:endParaRPr>
          </a:p>
          <a:p>
            <a:pPr marL="11113" lvl="1" indent="0">
              <a:buNone/>
            </a:pPr>
            <a:r>
              <a:rPr lang="en-US" sz="2400" dirty="0">
                <a:solidFill>
                  <a:srgbClr val="003399"/>
                </a:solidFill>
              </a:rPr>
              <a:t> </a:t>
            </a:r>
          </a:p>
          <a:p>
            <a:endParaRPr lang="nl-NL" sz="2400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711463"/>
            <a:ext cx="6285357" cy="341050"/>
          </a:xfrm>
        </p:spPr>
        <p:txBody>
          <a:bodyPr/>
          <a:lstStyle/>
          <a:p>
            <a:r>
              <a:rPr lang="en-GB" dirty="0" err="1"/>
              <a:t>Noden</a:t>
            </a:r>
            <a:r>
              <a:rPr lang="en-GB" dirty="0"/>
              <a:t> </a:t>
            </a:r>
            <a:r>
              <a:rPr lang="en-GB" dirty="0" err="1"/>
              <a:t>onderwijs</a:t>
            </a:r>
            <a:r>
              <a:rPr lang="en-GB" dirty="0"/>
              <a:t> </a:t>
            </a:r>
            <a:r>
              <a:rPr lang="en-GB" dirty="0" err="1"/>
              <a:t>tijdens</a:t>
            </a:r>
            <a:r>
              <a:rPr lang="en-GB" dirty="0"/>
              <a:t>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B09BE-EABE-E649-AE7D-519F322D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5" y="6181533"/>
            <a:ext cx="2167602" cy="5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55116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VUB-tmp2017</Template>
  <TotalTime>1306</TotalTime>
  <Words>1137</Words>
  <Application>Microsoft Macintosh PowerPoint</Application>
  <PresentationFormat>Breedbeeld</PresentationFormat>
  <Paragraphs>238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LucidaGrande</vt:lpstr>
      <vt:lpstr>Verdana</vt:lpstr>
      <vt:lpstr>1 VUB THEME</vt:lpstr>
      <vt:lpstr>TaskForce e-inclusion (Webinar)</vt:lpstr>
      <vt:lpstr>ContEXT</vt:lpstr>
      <vt:lpstr>Noden volwassenenonderwijs tijdens lockdown</vt:lpstr>
      <vt:lpstr>OPLOSSINGEN volwassenenonderwijs tijdens &amp; na lockdown</vt:lpstr>
      <vt:lpstr>Noden Lokale besturen tijdens lockdown</vt:lpstr>
      <vt:lpstr>Oplossingen Lokale besturen na lockdown</vt:lpstr>
      <vt:lpstr>Noden jeugdhulp &amp; VAPH tijdens lockdown</vt:lpstr>
      <vt:lpstr>Oplossingen jeugdhulp &amp; VAPH na lockdown</vt:lpstr>
      <vt:lpstr>Noden onderwijs tijdens lockdown</vt:lpstr>
      <vt:lpstr>OPLOSSINGEN onderwijs na lockdown</vt:lpstr>
      <vt:lpstr>Verdeling D4Y onderwijs TIJDENS lockdown</vt:lpstr>
      <vt:lpstr>Acties beleid tijdens corona</vt:lpstr>
      <vt:lpstr>Overblijvende noden na lockdown</vt:lpstr>
      <vt:lpstr>Advies relancecomité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Joyce</dc:creator>
  <cp:lastModifiedBy>Ilse MARIEN</cp:lastModifiedBy>
  <cp:revision>167</cp:revision>
  <cp:lastPrinted>2016-12-08T10:40:15Z</cp:lastPrinted>
  <dcterms:created xsi:type="dcterms:W3CDTF">2016-12-09T08:44:09Z</dcterms:created>
  <dcterms:modified xsi:type="dcterms:W3CDTF">2020-09-23T04:01:19Z</dcterms:modified>
</cp:coreProperties>
</file>