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9"/>
  </p:notesMasterIdLst>
  <p:handoutMasterIdLst>
    <p:handoutMasterId r:id="rId20"/>
  </p:handoutMasterIdLst>
  <p:sldIdLst>
    <p:sldId id="257" r:id="rId2"/>
    <p:sldId id="275" r:id="rId3"/>
    <p:sldId id="265" r:id="rId4"/>
    <p:sldId id="266" r:id="rId5"/>
    <p:sldId id="258" r:id="rId6"/>
    <p:sldId id="259" r:id="rId7"/>
    <p:sldId id="260" r:id="rId8"/>
    <p:sldId id="261" r:id="rId9"/>
    <p:sldId id="262" r:id="rId10"/>
    <p:sldId id="268" r:id="rId11"/>
    <p:sldId id="267" r:id="rId12"/>
    <p:sldId id="269" r:id="rId13"/>
    <p:sldId id="263" r:id="rId14"/>
    <p:sldId id="272" r:id="rId15"/>
    <p:sldId id="273" r:id="rId16"/>
    <p:sldId id="276" r:id="rId17"/>
    <p:sldId id="274" r:id="rId18"/>
  </p:sldIdLst>
  <p:sldSz cx="12192000" cy="6858000"/>
  <p:notesSz cx="6888163" cy="100203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3" autoAdjust="0"/>
    <p:restoredTop sz="94624"/>
  </p:normalViewPr>
  <p:slideViewPr>
    <p:cSldViewPr snapToGrid="0" showGuides="1">
      <p:cViewPr varScale="1">
        <p:scale>
          <a:sx n="106" d="100"/>
          <a:sy n="106" d="100"/>
        </p:scale>
        <p:origin x="832" y="1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sz="quarter" idx="1"/>
          </p:nvPr>
        </p:nvSpPr>
        <p:spPr>
          <a:xfrm>
            <a:off x="3901698" y="0"/>
            <a:ext cx="2984871" cy="502755"/>
          </a:xfrm>
          <a:prstGeom prst="rect">
            <a:avLst/>
          </a:prstGeom>
        </p:spPr>
        <p:txBody>
          <a:bodyPr vert="horz" lIns="96616" tIns="48308" rIns="96616" bIns="48308" rtlCol="0"/>
          <a:lstStyle>
            <a:lvl1pPr algn="r">
              <a:defRPr sz="1300"/>
            </a:lvl1pPr>
          </a:lstStyle>
          <a:p>
            <a:fld id="{CA679C70-C834-4506-A7D0-B4FC0DD39AA7}" type="datetimeFigureOut">
              <a:rPr lang="en-GB" smtClean="0"/>
              <a:t>06/01/2021</a:t>
            </a:fld>
            <a:endParaRPr lang="en-GB"/>
          </a:p>
        </p:txBody>
      </p:sp>
      <p:sp>
        <p:nvSpPr>
          <p:cNvPr id="4" name="Footer Placeholder 3"/>
          <p:cNvSpPr>
            <a:spLocks noGrp="1"/>
          </p:cNvSpPr>
          <p:nvPr>
            <p:ph type="ftr" sz="quarter" idx="2"/>
          </p:nvPr>
        </p:nvSpPr>
        <p:spPr>
          <a:xfrm>
            <a:off x="0" y="9517547"/>
            <a:ext cx="2984871" cy="502754"/>
          </a:xfrm>
          <a:prstGeom prst="rect">
            <a:avLst/>
          </a:prstGeom>
        </p:spPr>
        <p:txBody>
          <a:bodyPr vert="horz" lIns="96616" tIns="48308" rIns="96616" bIns="48308" rtlCol="0" anchor="b"/>
          <a:lstStyle>
            <a:lvl1pPr algn="l">
              <a:defRPr sz="1300"/>
            </a:lvl1pPr>
          </a:lstStyle>
          <a:p>
            <a:endParaRPr lang="en-GB"/>
          </a:p>
        </p:txBody>
      </p:sp>
      <p:sp>
        <p:nvSpPr>
          <p:cNvPr id="5" name="Slide Number Placeholder 4"/>
          <p:cNvSpPr>
            <a:spLocks noGrp="1"/>
          </p:cNvSpPr>
          <p:nvPr>
            <p:ph type="sldNum" sz="quarter" idx="3"/>
          </p:nvPr>
        </p:nvSpPr>
        <p:spPr>
          <a:xfrm>
            <a:off x="3901698" y="9517547"/>
            <a:ext cx="2984871" cy="502754"/>
          </a:xfrm>
          <a:prstGeom prst="rect">
            <a:avLst/>
          </a:prstGeom>
        </p:spPr>
        <p:txBody>
          <a:bodyPr vert="horz" lIns="96616" tIns="48308" rIns="96616" bIns="48308" rtlCol="0" anchor="b"/>
          <a:lstStyle>
            <a:lvl1pPr algn="r">
              <a:defRPr sz="1300"/>
            </a:lvl1pPr>
          </a:lstStyle>
          <a:p>
            <a:fld id="{C79DF0EB-6908-4F26-8761-D6037CE55349}" type="slidenum">
              <a:rPr lang="en-GB" smtClean="0"/>
              <a:t>‹nr.›</a:t>
            </a:fld>
            <a:endParaRPr lang="en-GB"/>
          </a:p>
        </p:txBody>
      </p:sp>
    </p:spTree>
    <p:extLst>
      <p:ext uri="{BB962C8B-B14F-4D97-AF65-F5344CB8AC3E}">
        <p14:creationId xmlns:p14="http://schemas.microsoft.com/office/powerpoint/2010/main" val="16827874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idx="1"/>
          </p:nvPr>
        </p:nvSpPr>
        <p:spPr>
          <a:xfrm>
            <a:off x="3901698" y="0"/>
            <a:ext cx="2984871" cy="502755"/>
          </a:xfrm>
          <a:prstGeom prst="rect">
            <a:avLst/>
          </a:prstGeom>
        </p:spPr>
        <p:txBody>
          <a:bodyPr vert="horz" lIns="96616" tIns="48308" rIns="96616" bIns="48308" rtlCol="0"/>
          <a:lstStyle>
            <a:lvl1pPr algn="r">
              <a:defRPr sz="1300"/>
            </a:lvl1pPr>
          </a:lstStyle>
          <a:p>
            <a:fld id="{953D8CCD-6142-4D39-85D6-0FDA00243CFF}" type="datetimeFigureOut">
              <a:rPr lang="en-GB" smtClean="0"/>
              <a:t>06/01/2021</a:t>
            </a:fld>
            <a:endParaRPr lang="en-GB"/>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16" tIns="48308" rIns="96616" bIns="48308" rtlCol="0" anchor="ctr"/>
          <a:lstStyle/>
          <a:p>
            <a:endParaRPr lang="en-GB"/>
          </a:p>
        </p:txBody>
      </p:sp>
      <p:sp>
        <p:nvSpPr>
          <p:cNvPr id="5" name="Notes Placeholder 4"/>
          <p:cNvSpPr>
            <a:spLocks noGrp="1"/>
          </p:cNvSpPr>
          <p:nvPr>
            <p:ph type="body" sz="quarter" idx="3"/>
          </p:nvPr>
        </p:nvSpPr>
        <p:spPr>
          <a:xfrm>
            <a:off x="688817" y="4822269"/>
            <a:ext cx="5510530" cy="3945493"/>
          </a:xfrm>
          <a:prstGeom prst="rect">
            <a:avLst/>
          </a:prstGeom>
        </p:spPr>
        <p:txBody>
          <a:bodyPr vert="horz" lIns="96616" tIns="48308" rIns="96616" bIns="4830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7547"/>
            <a:ext cx="2984871" cy="502754"/>
          </a:xfrm>
          <a:prstGeom prst="rect">
            <a:avLst/>
          </a:prstGeom>
        </p:spPr>
        <p:txBody>
          <a:bodyPr vert="horz" lIns="96616" tIns="48308" rIns="96616" bIns="48308" rtlCol="0" anchor="b"/>
          <a:lstStyle>
            <a:lvl1pPr algn="l">
              <a:defRPr sz="1300"/>
            </a:lvl1pPr>
          </a:lstStyle>
          <a:p>
            <a:endParaRPr lang="en-GB"/>
          </a:p>
        </p:txBody>
      </p:sp>
      <p:sp>
        <p:nvSpPr>
          <p:cNvPr id="7" name="Slide Number Placeholder 6"/>
          <p:cNvSpPr>
            <a:spLocks noGrp="1"/>
          </p:cNvSpPr>
          <p:nvPr>
            <p:ph type="sldNum" sz="quarter" idx="5"/>
          </p:nvPr>
        </p:nvSpPr>
        <p:spPr>
          <a:xfrm>
            <a:off x="3901698" y="9517547"/>
            <a:ext cx="2984871" cy="502754"/>
          </a:xfrm>
          <a:prstGeom prst="rect">
            <a:avLst/>
          </a:prstGeom>
        </p:spPr>
        <p:txBody>
          <a:bodyPr vert="horz" lIns="96616" tIns="48308" rIns="96616" bIns="48308" rtlCol="0" anchor="b"/>
          <a:lstStyle>
            <a:lvl1pPr algn="r">
              <a:defRPr sz="1300"/>
            </a:lvl1pPr>
          </a:lstStyle>
          <a:p>
            <a:fld id="{D7E78652-DCEF-4EC7-B194-C50850F6D214}" type="slidenum">
              <a:rPr lang="en-GB" smtClean="0"/>
              <a:t>‹nr.›</a:t>
            </a:fld>
            <a:endParaRPr lang="en-GB"/>
          </a:p>
        </p:txBody>
      </p:sp>
    </p:spTree>
    <p:extLst>
      <p:ext uri="{BB962C8B-B14F-4D97-AF65-F5344CB8AC3E}">
        <p14:creationId xmlns:p14="http://schemas.microsoft.com/office/powerpoint/2010/main" val="489845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BE"/>
          </a:p>
        </p:txBody>
      </p:sp>
      <p:sp>
        <p:nvSpPr>
          <p:cNvPr id="4" name="Tijdelijke aanduiding voor dianummer 3"/>
          <p:cNvSpPr>
            <a:spLocks noGrp="1"/>
          </p:cNvSpPr>
          <p:nvPr>
            <p:ph type="sldNum" sz="quarter" idx="10"/>
          </p:nvPr>
        </p:nvSpPr>
        <p:spPr/>
        <p:txBody>
          <a:bodyPr/>
          <a:lstStyle/>
          <a:p>
            <a:fld id="{527E7ADA-B818-4A8D-827F-3A2F12FF408B}" type="slidenum">
              <a:rPr lang="nl-BE" smtClean="0"/>
              <a:t>1</a:t>
            </a:fld>
            <a:endParaRPr lang="nl-BE"/>
          </a:p>
        </p:txBody>
      </p:sp>
    </p:spTree>
    <p:extLst>
      <p:ext uri="{BB962C8B-B14F-4D97-AF65-F5344CB8AC3E}">
        <p14:creationId xmlns:p14="http://schemas.microsoft.com/office/powerpoint/2010/main" val="3768240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7E78652-DCEF-4EC7-B194-C50850F6D214}" type="slidenum">
              <a:rPr lang="en-GB" smtClean="0"/>
              <a:t>5</a:t>
            </a:fld>
            <a:endParaRPr lang="en-GB"/>
          </a:p>
        </p:txBody>
      </p:sp>
    </p:spTree>
    <p:extLst>
      <p:ext uri="{BB962C8B-B14F-4D97-AF65-F5344CB8AC3E}">
        <p14:creationId xmlns:p14="http://schemas.microsoft.com/office/powerpoint/2010/main" val="2617584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Startslide">
    <p:bg>
      <p:bgPr>
        <a:solidFill>
          <a:srgbClr val="E00049"/>
        </a:solidFill>
        <a:effectLst/>
      </p:bgPr>
    </p:bg>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1029318" y="4170507"/>
            <a:ext cx="9117366" cy="1594556"/>
          </a:xfrm>
          <a:ln w="76200" cmpd="sng">
            <a:solidFill>
              <a:srgbClr val="002757"/>
            </a:solidFill>
          </a:ln>
        </p:spPr>
        <p:txBody>
          <a:bodyPr lIns="180000" tIns="180000" rIns="180000" bIns="180000" anchor="ctr">
            <a:noAutofit/>
          </a:bodyPr>
          <a:lstStyle>
            <a:lvl1pPr algn="l">
              <a:defRPr sz="4400" b="1">
                <a:solidFill>
                  <a:srgbClr val="FFFFFF"/>
                </a:solidFill>
              </a:defRPr>
            </a:lvl1pPr>
          </a:lstStyle>
          <a:p>
            <a:r>
              <a:rPr lang="nl-NL"/>
              <a:t>KLIK OM DE STIJL TE BEWERKEN</a:t>
            </a:r>
            <a:endParaRPr lang="nl-BE"/>
          </a:p>
        </p:txBody>
      </p:sp>
      <p:pic>
        <p:nvPicPr>
          <p:cNvPr id="4" name="Afbeelding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2814" y="1915202"/>
            <a:ext cx="4767749" cy="1650162"/>
          </a:xfrm>
          <a:prstGeom prst="rect">
            <a:avLst/>
          </a:prstGeom>
        </p:spPr>
      </p:pic>
      <p:sp>
        <p:nvSpPr>
          <p:cNvPr id="3" name="Tijdelijke aanduiding voor voettekst 2"/>
          <p:cNvSpPr>
            <a:spLocks noGrp="1"/>
          </p:cNvSpPr>
          <p:nvPr>
            <p:ph type="ftr" sz="quarter" idx="10"/>
          </p:nvPr>
        </p:nvSpPr>
        <p:spPr/>
        <p:txBody>
          <a:bodyPr/>
          <a:lstStyle/>
          <a:p>
            <a:endParaRPr lang="nl-BE"/>
          </a:p>
        </p:txBody>
      </p:sp>
      <p:sp>
        <p:nvSpPr>
          <p:cNvPr id="5" name="Tijdelijke aanduiding voor dianummer 4"/>
          <p:cNvSpPr>
            <a:spLocks noGrp="1"/>
          </p:cNvSpPr>
          <p:nvPr>
            <p:ph type="sldNum" sz="quarter" idx="11"/>
          </p:nvPr>
        </p:nvSpPr>
        <p:spPr/>
        <p:txBody>
          <a:bodyPr/>
          <a:lstStyle/>
          <a:p>
            <a:fld id="{18505D4B-7779-46CA-9F34-AD15D64EF2DF}" type="slidenum">
              <a:rPr lang="nl-BE" smtClean="0"/>
              <a:t>‹nr.›</a:t>
            </a:fld>
            <a:endParaRPr lang="nl-BE"/>
          </a:p>
        </p:txBody>
      </p:sp>
      <p:sp>
        <p:nvSpPr>
          <p:cNvPr id="6" name="Tijdelijke aanduiding voor datum 5"/>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CB5ED2-FF39-4ED4-92A1-AAAD9EFD88D0}" type="datetimeFigureOut">
              <a:rPr lang="nl-BE" smtClean="0"/>
              <a:t>6/01/2021</a:t>
            </a:fld>
            <a:endParaRPr lang="nl-BE"/>
          </a:p>
        </p:txBody>
      </p:sp>
      <p:pic>
        <p:nvPicPr>
          <p:cNvPr id="7" name="Afbeelding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2814" y="1915202"/>
            <a:ext cx="4767749" cy="1650162"/>
          </a:xfrm>
          <a:prstGeom prst="rect">
            <a:avLst/>
          </a:prstGeom>
        </p:spPr>
      </p:pic>
    </p:spTree>
    <p:extLst>
      <p:ext uri="{BB962C8B-B14F-4D97-AF65-F5344CB8AC3E}">
        <p14:creationId xmlns:p14="http://schemas.microsoft.com/office/powerpoint/2010/main" val="344250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sis slide beeld + logo rood">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1905000" y="0"/>
            <a:ext cx="10287000" cy="6858000"/>
          </a:xfrm>
        </p:spPr>
        <p:txBody>
          <a:bodyPr>
            <a:noAutofit/>
          </a:bodyPr>
          <a:lstStyle/>
          <a:p>
            <a:r>
              <a:rPr lang="en-US"/>
              <a:t>Click icon to add picture</a:t>
            </a:r>
          </a:p>
        </p:txBody>
      </p:sp>
      <p:pic>
        <p:nvPicPr>
          <p:cNvPr id="6" name="Afbeelding 5"/>
          <p:cNvPicPr>
            <a:picLocks noChangeAspect="1"/>
          </p:cNvPicPr>
          <p:nvPr/>
        </p:nvPicPr>
        <p:blipFill rotWithShape="1">
          <a:blip r:embed="rId2" cstate="print">
            <a:extLst>
              <a:ext uri="{28A0092B-C50C-407E-A947-70E740481C1C}">
                <a14:useLocalDpi xmlns:a14="http://schemas.microsoft.com/office/drawing/2010/main"/>
              </a:ext>
            </a:extLst>
          </a:blip>
          <a:srcRect l="18372" t="19513"/>
          <a:stretch/>
        </p:blipFill>
        <p:spPr>
          <a:xfrm>
            <a:off x="-9526" y="-19051"/>
            <a:ext cx="1763161" cy="1738515"/>
          </a:xfrm>
          <a:prstGeom prst="rect">
            <a:avLst/>
          </a:prstGeom>
        </p:spPr>
      </p:pic>
      <p:sp>
        <p:nvSpPr>
          <p:cNvPr id="2" name="Tijdelijke aanduiding voor voettekst 1"/>
          <p:cNvSpPr>
            <a:spLocks noGrp="1"/>
          </p:cNvSpPr>
          <p:nvPr>
            <p:ph type="ftr" sz="quarter" idx="11"/>
          </p:nvPr>
        </p:nvSpPr>
        <p:spPr/>
        <p:txBody>
          <a:bodyPr/>
          <a:lstStyle/>
          <a:p>
            <a:endParaRPr lang="en-GB"/>
          </a:p>
        </p:txBody>
      </p:sp>
      <p:sp>
        <p:nvSpPr>
          <p:cNvPr id="3" name="Tijdelijke aanduiding voor dianummer 2"/>
          <p:cNvSpPr>
            <a:spLocks noGrp="1"/>
          </p:cNvSpPr>
          <p:nvPr>
            <p:ph type="sldNum" sz="quarter" idx="12"/>
          </p:nvPr>
        </p:nvSpPr>
        <p:spPr/>
        <p:txBody>
          <a:bodyPr/>
          <a:lstStyle/>
          <a:p>
            <a:fld id="{FE44FF8A-0CD0-4991-9B9C-BB20DFEE86BA}" type="slidenum">
              <a:rPr lang="en-GB" smtClean="0"/>
              <a:t>‹nr.›</a:t>
            </a:fld>
            <a:endParaRPr lang="en-GB"/>
          </a:p>
        </p:txBody>
      </p:sp>
      <p:sp>
        <p:nvSpPr>
          <p:cNvPr id="7" name="Tijdelijke aanduiding voor datum 5"/>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F2D982-AA75-4FF8-A078-50FD370C7ABB}" type="datetimeFigureOut">
              <a:rPr lang="en-GB" smtClean="0"/>
              <a:t>06/01/2021</a:t>
            </a:fld>
            <a:endParaRPr lang="en-GB"/>
          </a:p>
        </p:txBody>
      </p:sp>
    </p:spTree>
    <p:extLst>
      <p:ext uri="{BB962C8B-B14F-4D97-AF65-F5344CB8AC3E}">
        <p14:creationId xmlns:p14="http://schemas.microsoft.com/office/powerpoint/2010/main" val="3563932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sis slide beeld + logo blauw">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1905000" y="0"/>
            <a:ext cx="10287000" cy="6858000"/>
          </a:xfrm>
        </p:spPr>
        <p:txBody>
          <a:bodyPr>
            <a:noAutofit/>
          </a:bodyPr>
          <a:lstStyle/>
          <a:p>
            <a:r>
              <a:rPr lang="en-US"/>
              <a:t>Click icon to add picture</a:t>
            </a:r>
          </a:p>
        </p:txBody>
      </p:sp>
      <p:sp>
        <p:nvSpPr>
          <p:cNvPr id="4" name="Rectangle 3"/>
          <p:cNvSpPr/>
          <p:nvPr/>
        </p:nvSpPr>
        <p:spPr>
          <a:xfrm>
            <a:off x="0" y="0"/>
            <a:ext cx="1721556" cy="6858000"/>
          </a:xfrm>
          <a:prstGeom prst="rect">
            <a:avLst/>
          </a:prstGeom>
          <a:solidFill>
            <a:srgbClr val="00275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Afbeelding 6"/>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9526" y="-19051"/>
            <a:ext cx="1715039" cy="1691447"/>
          </a:xfrm>
          <a:prstGeom prst="rect">
            <a:avLst/>
          </a:prstGeom>
        </p:spPr>
      </p:pic>
      <p:sp>
        <p:nvSpPr>
          <p:cNvPr id="2" name="Tijdelijke aanduiding voor voettekst 1"/>
          <p:cNvSpPr>
            <a:spLocks noGrp="1"/>
          </p:cNvSpPr>
          <p:nvPr>
            <p:ph type="ftr" sz="quarter" idx="11"/>
          </p:nvPr>
        </p:nvSpPr>
        <p:spPr/>
        <p:txBody>
          <a:bodyPr/>
          <a:lstStyle/>
          <a:p>
            <a:endParaRPr lang="en-GB"/>
          </a:p>
        </p:txBody>
      </p:sp>
      <p:sp>
        <p:nvSpPr>
          <p:cNvPr id="3" name="Tijdelijke aanduiding voor dianummer 2"/>
          <p:cNvSpPr>
            <a:spLocks noGrp="1"/>
          </p:cNvSpPr>
          <p:nvPr>
            <p:ph type="sldNum" sz="quarter" idx="12"/>
          </p:nvPr>
        </p:nvSpPr>
        <p:spPr/>
        <p:txBody>
          <a:bodyPr/>
          <a:lstStyle/>
          <a:p>
            <a:fld id="{FE44FF8A-0CD0-4991-9B9C-BB20DFEE86BA}" type="slidenum">
              <a:rPr lang="en-GB" smtClean="0"/>
              <a:t>‹nr.›</a:t>
            </a:fld>
            <a:endParaRPr lang="en-GB"/>
          </a:p>
        </p:txBody>
      </p:sp>
      <p:sp>
        <p:nvSpPr>
          <p:cNvPr id="8" name="Tijdelijke aanduiding voor datum 5"/>
          <p:cNvSpPr>
            <a:spLocks noGrp="1"/>
          </p:cNvSpPr>
          <p:nvPr>
            <p:ph type="dt" sz="half" idx="2"/>
          </p:nvPr>
        </p:nvSpPr>
        <p:spPr>
          <a:xfrm>
            <a:off x="147320" y="6356350"/>
            <a:ext cx="1447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F2D982-AA75-4FF8-A078-50FD370C7ABB}" type="datetimeFigureOut">
              <a:rPr lang="en-GB" smtClean="0"/>
              <a:t>06/01/2021</a:t>
            </a:fld>
            <a:endParaRPr lang="en-GB"/>
          </a:p>
        </p:txBody>
      </p:sp>
    </p:spTree>
    <p:extLst>
      <p:ext uri="{BB962C8B-B14F-4D97-AF65-F5344CB8AC3E}">
        <p14:creationId xmlns:p14="http://schemas.microsoft.com/office/powerpoint/2010/main" val="20326695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Startslide">
    <p:bg>
      <p:bgPr>
        <a:solidFill>
          <a:srgbClr val="E00049"/>
        </a:solidFill>
        <a:effectLst/>
      </p:bgPr>
    </p:bg>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1029318" y="4170507"/>
            <a:ext cx="9117366" cy="1594556"/>
          </a:xfrm>
          <a:ln w="76200" cmpd="sng">
            <a:solidFill>
              <a:srgbClr val="002757"/>
            </a:solidFill>
          </a:ln>
        </p:spPr>
        <p:txBody>
          <a:bodyPr lIns="180000" tIns="180000" rIns="180000" bIns="180000" anchor="ctr">
            <a:noAutofit/>
          </a:bodyPr>
          <a:lstStyle>
            <a:lvl1pPr algn="l">
              <a:defRPr sz="4400" b="1">
                <a:solidFill>
                  <a:srgbClr val="FFFFFF"/>
                </a:solidFill>
              </a:defRPr>
            </a:lvl1pPr>
          </a:lstStyle>
          <a:p>
            <a:r>
              <a:rPr lang="nl-NL"/>
              <a:t>KLIK OM DE STIJL TE BEWERKEN</a:t>
            </a:r>
            <a:endParaRPr lang="nl-BE"/>
          </a:p>
        </p:txBody>
      </p:sp>
      <p:pic>
        <p:nvPicPr>
          <p:cNvPr id="4" name="Afbeelding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2814" y="1915202"/>
            <a:ext cx="4767749" cy="1650162"/>
          </a:xfrm>
          <a:prstGeom prst="rect">
            <a:avLst/>
          </a:prstGeom>
        </p:spPr>
      </p:pic>
      <p:sp>
        <p:nvSpPr>
          <p:cNvPr id="3" name="Tijdelijke aanduiding voor voettekst 2"/>
          <p:cNvSpPr>
            <a:spLocks noGrp="1"/>
          </p:cNvSpPr>
          <p:nvPr>
            <p:ph type="ftr" sz="quarter" idx="10"/>
          </p:nvPr>
        </p:nvSpPr>
        <p:spPr/>
        <p:txBody>
          <a:bodyPr/>
          <a:lstStyle/>
          <a:p>
            <a:endParaRPr lang="nl-BE"/>
          </a:p>
        </p:txBody>
      </p:sp>
      <p:sp>
        <p:nvSpPr>
          <p:cNvPr id="5" name="Tijdelijke aanduiding voor dianummer 4"/>
          <p:cNvSpPr>
            <a:spLocks noGrp="1"/>
          </p:cNvSpPr>
          <p:nvPr>
            <p:ph type="sldNum" sz="quarter" idx="11"/>
          </p:nvPr>
        </p:nvSpPr>
        <p:spPr/>
        <p:txBody>
          <a:bodyPr/>
          <a:lstStyle/>
          <a:p>
            <a:fld id="{18505D4B-7779-46CA-9F34-AD15D64EF2DF}" type="slidenum">
              <a:rPr lang="nl-BE" smtClean="0"/>
              <a:t>‹nr.›</a:t>
            </a:fld>
            <a:endParaRPr lang="nl-BE"/>
          </a:p>
        </p:txBody>
      </p:sp>
      <p:sp>
        <p:nvSpPr>
          <p:cNvPr id="6" name="Tijdelijke aanduiding voor datum 5"/>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CB5ED2-FF39-4ED4-92A1-AAAD9EFD88D0}" type="datetimeFigureOut">
              <a:rPr lang="nl-BE" smtClean="0"/>
              <a:t>6/01/2021</a:t>
            </a:fld>
            <a:endParaRPr lang="nl-BE"/>
          </a:p>
        </p:txBody>
      </p:sp>
    </p:spTree>
    <p:extLst>
      <p:ext uri="{BB962C8B-B14F-4D97-AF65-F5344CB8AC3E}">
        <p14:creationId xmlns:p14="http://schemas.microsoft.com/office/powerpoint/2010/main" val="742336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eldia Optie 2 - Rood">
    <p:bg>
      <p:bgPr>
        <a:solidFill>
          <a:srgbClr val="E00049"/>
        </a:solidFill>
        <a:effectLst/>
      </p:bgPr>
    </p:bg>
    <p:spTree>
      <p:nvGrpSpPr>
        <p:cNvPr id="1" name=""/>
        <p:cNvGrpSpPr/>
        <p:nvPr/>
      </p:nvGrpSpPr>
      <p:grpSpPr>
        <a:xfrm>
          <a:off x="0" y="0"/>
          <a:ext cx="0" cy="0"/>
          <a:chOff x="0" y="0"/>
          <a:chExt cx="0" cy="0"/>
        </a:xfrm>
      </p:grpSpPr>
      <p:sp>
        <p:nvSpPr>
          <p:cNvPr id="6" name="Titel 1"/>
          <p:cNvSpPr>
            <a:spLocks noGrp="1" noChangeAspect="1"/>
          </p:cNvSpPr>
          <p:nvPr>
            <p:ph type="ctrTitle"/>
          </p:nvPr>
        </p:nvSpPr>
        <p:spPr>
          <a:xfrm>
            <a:off x="7118133" y="2717065"/>
            <a:ext cx="4741332" cy="2129220"/>
          </a:xfrm>
        </p:spPr>
        <p:txBody>
          <a:bodyPr anchor="t">
            <a:noAutofit/>
          </a:bodyPr>
          <a:lstStyle>
            <a:lvl1pPr algn="r">
              <a:defRPr sz="4800">
                <a:solidFill>
                  <a:srgbClr val="002757"/>
                </a:solidFill>
              </a:defRPr>
            </a:lvl1pPr>
          </a:lstStyle>
          <a:p>
            <a:r>
              <a:rPr lang="en-US"/>
              <a:t>Click to edit Master title style</a:t>
            </a:r>
            <a:endParaRPr lang="nl-BE"/>
          </a:p>
        </p:txBody>
      </p:sp>
      <p:sp>
        <p:nvSpPr>
          <p:cNvPr id="7" name="Ondertitel 2"/>
          <p:cNvSpPr>
            <a:spLocks noGrp="1" noChangeAspect="1"/>
          </p:cNvSpPr>
          <p:nvPr>
            <p:ph type="subTitle" idx="1"/>
          </p:nvPr>
        </p:nvSpPr>
        <p:spPr>
          <a:xfrm>
            <a:off x="7118133" y="4846283"/>
            <a:ext cx="4741332" cy="1637784"/>
          </a:xfrm>
          <a:noFill/>
        </p:spPr>
        <p:txBody>
          <a:bodyPr anchor="ctr">
            <a:noAutofit/>
          </a:bodyPr>
          <a:lstStyle>
            <a:lvl1pPr marL="0" indent="0" algn="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BE"/>
          </a:p>
        </p:txBody>
      </p:sp>
      <p:pic>
        <p:nvPicPr>
          <p:cNvPr id="8" name="Afbeelding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71650" y="589985"/>
            <a:ext cx="3387815" cy="1172554"/>
          </a:xfrm>
          <a:prstGeom prst="rect">
            <a:avLst/>
          </a:prstGeom>
        </p:spPr>
      </p:pic>
      <p:pic>
        <p:nvPicPr>
          <p:cNvPr id="2" name="Afbeelding 1"/>
          <p:cNvPicPr>
            <a:picLocks noChangeAspect="1"/>
          </p:cNvPicPr>
          <p:nvPr/>
        </p:nvPicPr>
        <p:blipFill rotWithShape="1">
          <a:blip r:embed="rId3" cstate="print">
            <a:extLst>
              <a:ext uri="{28A0092B-C50C-407E-A947-70E740481C1C}">
                <a14:useLocalDpi xmlns:a14="http://schemas.microsoft.com/office/drawing/2010/main" val="0"/>
              </a:ext>
            </a:extLst>
          </a:blip>
          <a:srcRect l="11769" t="19480"/>
          <a:stretch/>
        </p:blipFill>
        <p:spPr>
          <a:xfrm>
            <a:off x="-28575" y="-38101"/>
            <a:ext cx="7146708" cy="6522167"/>
          </a:xfrm>
          <a:prstGeom prst="rect">
            <a:avLst/>
          </a:prstGeom>
        </p:spPr>
      </p:pic>
      <p:sp>
        <p:nvSpPr>
          <p:cNvPr id="3" name="Tijdelijke aanduiding voor voettekst 2"/>
          <p:cNvSpPr>
            <a:spLocks noGrp="1"/>
          </p:cNvSpPr>
          <p:nvPr>
            <p:ph type="ftr" sz="quarter" idx="10"/>
          </p:nvPr>
        </p:nvSpPr>
        <p:spPr/>
        <p:txBody>
          <a:bodyPr/>
          <a:lstStyle/>
          <a:p>
            <a:endParaRPr lang="en-GB"/>
          </a:p>
        </p:txBody>
      </p:sp>
      <p:sp>
        <p:nvSpPr>
          <p:cNvPr id="4" name="Tijdelijke aanduiding voor dianummer 3"/>
          <p:cNvSpPr>
            <a:spLocks noGrp="1"/>
          </p:cNvSpPr>
          <p:nvPr>
            <p:ph type="sldNum" sz="quarter" idx="11"/>
          </p:nvPr>
        </p:nvSpPr>
        <p:spPr/>
        <p:txBody>
          <a:bodyPr/>
          <a:lstStyle/>
          <a:p>
            <a:fld id="{FE44FF8A-0CD0-4991-9B9C-BB20DFEE86BA}" type="slidenum">
              <a:rPr lang="en-GB" smtClean="0"/>
              <a:t>‹nr.›</a:t>
            </a:fld>
            <a:endParaRPr lang="en-GB"/>
          </a:p>
        </p:txBody>
      </p:sp>
      <p:sp>
        <p:nvSpPr>
          <p:cNvPr id="9" name="Tijdelijke aanduiding voor datum 5"/>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F2D982-AA75-4FF8-A078-50FD370C7ABB}" type="datetimeFigureOut">
              <a:rPr lang="en-GB" smtClean="0"/>
              <a:t>06/01/2021</a:t>
            </a:fld>
            <a:endParaRPr lang="en-GB"/>
          </a:p>
        </p:txBody>
      </p:sp>
    </p:spTree>
    <p:extLst>
      <p:ext uri="{BB962C8B-B14F-4D97-AF65-F5344CB8AC3E}">
        <p14:creationId xmlns:p14="http://schemas.microsoft.com/office/powerpoint/2010/main" val="3122262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eldia Optie 2 - Wit">
    <p:bg>
      <p:bgPr>
        <a:solidFill>
          <a:srgbClr val="FFFFFF"/>
        </a:solidFill>
        <a:effectLst/>
      </p:bgPr>
    </p:bg>
    <p:spTree>
      <p:nvGrpSpPr>
        <p:cNvPr id="1" name=""/>
        <p:cNvGrpSpPr/>
        <p:nvPr/>
      </p:nvGrpSpPr>
      <p:grpSpPr>
        <a:xfrm>
          <a:off x="0" y="0"/>
          <a:ext cx="0" cy="0"/>
          <a:chOff x="0" y="0"/>
          <a:chExt cx="0" cy="0"/>
        </a:xfrm>
      </p:grpSpPr>
      <p:pic>
        <p:nvPicPr>
          <p:cNvPr id="4" name="Afbeelding 3"/>
          <p:cNvPicPr>
            <a:picLocks noChangeAspect="1"/>
          </p:cNvPicPr>
          <p:nvPr/>
        </p:nvPicPr>
        <p:blipFill rotWithShape="1">
          <a:blip r:embed="rId2" cstate="print">
            <a:extLst>
              <a:ext uri="{28A0092B-C50C-407E-A947-70E740481C1C}">
                <a14:useLocalDpi xmlns:a14="http://schemas.microsoft.com/office/drawing/2010/main"/>
              </a:ext>
            </a:extLst>
          </a:blip>
          <a:srcRect l="11886" t="19832" b="20078"/>
          <a:stretch/>
        </p:blipFill>
        <p:spPr>
          <a:xfrm>
            <a:off x="-19050" y="-9525"/>
            <a:ext cx="7137182" cy="4867275"/>
          </a:xfrm>
          <a:prstGeom prst="rect">
            <a:avLst/>
          </a:prstGeom>
        </p:spPr>
      </p:pic>
      <p:sp>
        <p:nvSpPr>
          <p:cNvPr id="5" name="Rectangle 3"/>
          <p:cNvSpPr/>
          <p:nvPr/>
        </p:nvSpPr>
        <p:spPr>
          <a:xfrm>
            <a:off x="0" y="4846284"/>
            <a:ext cx="12192000" cy="1646238"/>
          </a:xfrm>
          <a:prstGeom prst="rect">
            <a:avLst/>
          </a:prstGeom>
          <a:solidFill>
            <a:srgbClr val="E000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el 1"/>
          <p:cNvSpPr>
            <a:spLocks noGrp="1" noChangeAspect="1"/>
          </p:cNvSpPr>
          <p:nvPr>
            <p:ph type="ctrTitle"/>
          </p:nvPr>
        </p:nvSpPr>
        <p:spPr>
          <a:xfrm>
            <a:off x="7118133" y="2717065"/>
            <a:ext cx="4741332" cy="2129220"/>
          </a:xfrm>
        </p:spPr>
        <p:txBody>
          <a:bodyPr anchor="t">
            <a:noAutofit/>
          </a:bodyPr>
          <a:lstStyle>
            <a:lvl1pPr algn="l">
              <a:defRPr sz="4800">
                <a:solidFill>
                  <a:srgbClr val="002757"/>
                </a:solidFill>
              </a:defRPr>
            </a:lvl1pPr>
          </a:lstStyle>
          <a:p>
            <a:r>
              <a:rPr lang="en-US"/>
              <a:t>Click to edit Master title style</a:t>
            </a:r>
            <a:endParaRPr lang="nl-BE"/>
          </a:p>
        </p:txBody>
      </p:sp>
      <p:sp>
        <p:nvSpPr>
          <p:cNvPr id="3" name="Ondertitel 2"/>
          <p:cNvSpPr>
            <a:spLocks noGrp="1" noChangeAspect="1"/>
          </p:cNvSpPr>
          <p:nvPr>
            <p:ph type="subTitle" idx="1"/>
          </p:nvPr>
        </p:nvSpPr>
        <p:spPr>
          <a:xfrm>
            <a:off x="7118133" y="4846283"/>
            <a:ext cx="4741332" cy="1637784"/>
          </a:xfrm>
          <a:noFill/>
        </p:spPr>
        <p:txBody>
          <a:bodyPr anchor="ct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BE"/>
          </a:p>
        </p:txBody>
      </p:sp>
      <p:pic>
        <p:nvPicPr>
          <p:cNvPr id="7" name="Afbeelding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5875" y="5183507"/>
            <a:ext cx="2760704" cy="955505"/>
          </a:xfrm>
          <a:prstGeom prst="rect">
            <a:avLst/>
          </a:prstGeom>
        </p:spPr>
      </p:pic>
      <p:sp>
        <p:nvSpPr>
          <p:cNvPr id="6" name="Tijdelijke aanduiding voor voettekst 5"/>
          <p:cNvSpPr>
            <a:spLocks noGrp="1"/>
          </p:cNvSpPr>
          <p:nvPr>
            <p:ph type="ftr" sz="quarter" idx="10"/>
          </p:nvPr>
        </p:nvSpPr>
        <p:spPr/>
        <p:txBody>
          <a:bodyPr/>
          <a:lstStyle/>
          <a:p>
            <a:endParaRPr lang="en-GB"/>
          </a:p>
        </p:txBody>
      </p:sp>
      <p:sp>
        <p:nvSpPr>
          <p:cNvPr id="8" name="Tijdelijke aanduiding voor dianummer 7"/>
          <p:cNvSpPr>
            <a:spLocks noGrp="1"/>
          </p:cNvSpPr>
          <p:nvPr>
            <p:ph type="sldNum" sz="quarter" idx="11"/>
          </p:nvPr>
        </p:nvSpPr>
        <p:spPr/>
        <p:txBody>
          <a:bodyPr/>
          <a:lstStyle/>
          <a:p>
            <a:fld id="{FE44FF8A-0CD0-4991-9B9C-BB20DFEE86BA}" type="slidenum">
              <a:rPr lang="en-GB" smtClean="0"/>
              <a:t>‹nr.›</a:t>
            </a:fld>
            <a:endParaRPr lang="en-GB"/>
          </a:p>
        </p:txBody>
      </p:sp>
      <p:sp>
        <p:nvSpPr>
          <p:cNvPr id="9" name="Tijdelijke aanduiding voor datum 5"/>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F2D982-AA75-4FF8-A078-50FD370C7ABB}" type="datetimeFigureOut">
              <a:rPr lang="en-GB" smtClean="0"/>
              <a:t>06/01/2021</a:t>
            </a:fld>
            <a:endParaRPr lang="en-GB"/>
          </a:p>
        </p:txBody>
      </p:sp>
    </p:spTree>
    <p:extLst>
      <p:ext uri="{BB962C8B-B14F-4D97-AF65-F5344CB8AC3E}">
        <p14:creationId xmlns:p14="http://schemas.microsoft.com/office/powerpoint/2010/main" val="2170713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sisslide met titel - Optie 1">
    <p:spTree>
      <p:nvGrpSpPr>
        <p:cNvPr id="1" name=""/>
        <p:cNvGrpSpPr/>
        <p:nvPr/>
      </p:nvGrpSpPr>
      <p:grpSpPr>
        <a:xfrm>
          <a:off x="0" y="0"/>
          <a:ext cx="0" cy="0"/>
          <a:chOff x="0" y="0"/>
          <a:chExt cx="0" cy="0"/>
        </a:xfrm>
      </p:grpSpPr>
      <p:sp>
        <p:nvSpPr>
          <p:cNvPr id="2" name="Titel 1"/>
          <p:cNvSpPr>
            <a:spLocks noGrp="1"/>
          </p:cNvSpPr>
          <p:nvPr>
            <p:ph type="title"/>
          </p:nvPr>
        </p:nvSpPr>
        <p:spPr>
          <a:xfrm>
            <a:off x="1876778" y="365125"/>
            <a:ext cx="9948332" cy="1281113"/>
          </a:xfrm>
        </p:spPr>
        <p:txBody>
          <a:bodyPr>
            <a:noAutofit/>
          </a:bodyPr>
          <a:lstStyle/>
          <a:p>
            <a:r>
              <a:rPr lang="en-US"/>
              <a:t>Click to edit Master title style</a:t>
            </a:r>
            <a:endParaRPr lang="nl-BE"/>
          </a:p>
        </p:txBody>
      </p:sp>
      <p:sp>
        <p:nvSpPr>
          <p:cNvPr id="3" name="Tijdelijke aanduiding voor inhoud 2"/>
          <p:cNvSpPr>
            <a:spLocks noGrp="1"/>
          </p:cNvSpPr>
          <p:nvPr>
            <p:ph idx="1" hasCustomPrompt="1"/>
          </p:nvPr>
        </p:nvSpPr>
        <p:spPr>
          <a:xfrm>
            <a:off x="1876777" y="1825624"/>
            <a:ext cx="9948333" cy="4750153"/>
          </a:xfrm>
        </p:spPr>
        <p:txBody>
          <a:bodyPr>
            <a:noAutofit/>
          </a:bodyPr>
          <a:lstStyle>
            <a:lvl1pPr marL="352425" indent="-352425">
              <a:buClr>
                <a:srgbClr val="E00049"/>
              </a:buClr>
              <a:buFont typeface="Arial" panose="020B0604020202020204" pitchFamily="34" charset="0"/>
              <a:buChar char="•"/>
              <a:defRPr>
                <a:solidFill>
                  <a:srgbClr val="002757"/>
                </a:solidFill>
              </a:defRPr>
            </a:lvl1pPr>
            <a:lvl2pPr marL="800100" indent="-342900">
              <a:buClr>
                <a:srgbClr val="002757"/>
              </a:buClr>
              <a:buFont typeface="Wingdings" charset="2"/>
              <a:buChar char="§"/>
              <a:defRPr>
                <a:solidFill>
                  <a:srgbClr val="002757"/>
                </a:solidFill>
              </a:defRPr>
            </a:lvl2pPr>
            <a:lvl3pPr>
              <a:defRPr>
                <a:solidFill>
                  <a:srgbClr val="002757"/>
                </a:solidFill>
              </a:defRPr>
            </a:lvl3pPr>
            <a:lvl4pPr>
              <a:defRPr>
                <a:solidFill>
                  <a:srgbClr val="002757"/>
                </a:solidFill>
              </a:defRPr>
            </a:lvl4pPr>
            <a:lvl5pPr>
              <a:defRPr>
                <a:solidFill>
                  <a:srgbClr val="002757"/>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pic>
        <p:nvPicPr>
          <p:cNvPr id="9" name="Afbeelding 8"/>
          <p:cNvPicPr>
            <a:picLocks noChangeAspect="1"/>
          </p:cNvPicPr>
          <p:nvPr/>
        </p:nvPicPr>
        <p:blipFill rotWithShape="1">
          <a:blip r:embed="rId2" cstate="print">
            <a:extLst>
              <a:ext uri="{28A0092B-C50C-407E-A947-70E740481C1C}">
                <a14:useLocalDpi xmlns:a14="http://schemas.microsoft.com/office/drawing/2010/main"/>
              </a:ext>
            </a:extLst>
          </a:blip>
          <a:srcRect l="15636" t="25895"/>
          <a:stretch/>
        </p:blipFill>
        <p:spPr>
          <a:xfrm>
            <a:off x="-19050" y="-19050"/>
            <a:ext cx="1895827" cy="1665288"/>
          </a:xfrm>
          <a:prstGeom prst="rect">
            <a:avLst/>
          </a:prstGeom>
        </p:spPr>
      </p:pic>
      <p:sp>
        <p:nvSpPr>
          <p:cNvPr id="4" name="Tijdelijke aanduiding voor voettekst 3"/>
          <p:cNvSpPr>
            <a:spLocks noGrp="1"/>
          </p:cNvSpPr>
          <p:nvPr>
            <p:ph type="ftr" sz="quarter" idx="10"/>
          </p:nvPr>
        </p:nvSpPr>
        <p:spPr/>
        <p:txBody>
          <a:bodyPr/>
          <a:lstStyle/>
          <a:p>
            <a:endParaRPr lang="en-GB"/>
          </a:p>
        </p:txBody>
      </p:sp>
      <p:sp>
        <p:nvSpPr>
          <p:cNvPr id="5" name="Tijdelijke aanduiding voor dianummer 4"/>
          <p:cNvSpPr>
            <a:spLocks noGrp="1"/>
          </p:cNvSpPr>
          <p:nvPr>
            <p:ph type="sldNum" sz="quarter" idx="11"/>
          </p:nvPr>
        </p:nvSpPr>
        <p:spPr/>
        <p:txBody>
          <a:bodyPr/>
          <a:lstStyle/>
          <a:p>
            <a:fld id="{FE44FF8A-0CD0-4991-9B9C-BB20DFEE86BA}" type="slidenum">
              <a:rPr lang="en-GB" smtClean="0"/>
              <a:t>‹nr.›</a:t>
            </a:fld>
            <a:endParaRPr lang="en-GB"/>
          </a:p>
        </p:txBody>
      </p:sp>
      <p:sp>
        <p:nvSpPr>
          <p:cNvPr id="7" name="Tijdelijke aanduiding voor datum 5"/>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F2D982-AA75-4FF8-A078-50FD370C7ABB}" type="datetimeFigureOut">
              <a:rPr lang="en-GB" smtClean="0"/>
              <a:t>06/01/2021</a:t>
            </a:fld>
            <a:endParaRPr lang="en-GB"/>
          </a:p>
        </p:txBody>
      </p:sp>
    </p:spTree>
    <p:extLst>
      <p:ext uri="{BB962C8B-B14F-4D97-AF65-F5344CB8AC3E}">
        <p14:creationId xmlns:p14="http://schemas.microsoft.com/office/powerpoint/2010/main" val="1399707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asisslide met titel - Optie 2">
    <p:spTree>
      <p:nvGrpSpPr>
        <p:cNvPr id="1" name=""/>
        <p:cNvGrpSpPr/>
        <p:nvPr/>
      </p:nvGrpSpPr>
      <p:grpSpPr>
        <a:xfrm>
          <a:off x="0" y="0"/>
          <a:ext cx="0" cy="0"/>
          <a:chOff x="0" y="0"/>
          <a:chExt cx="0" cy="0"/>
        </a:xfrm>
      </p:grpSpPr>
      <p:sp>
        <p:nvSpPr>
          <p:cNvPr id="4" name="Rectangle 3"/>
          <p:cNvSpPr/>
          <p:nvPr/>
        </p:nvSpPr>
        <p:spPr>
          <a:xfrm>
            <a:off x="0" y="0"/>
            <a:ext cx="12192000" cy="1646238"/>
          </a:xfrm>
          <a:prstGeom prst="rect">
            <a:avLst/>
          </a:prstGeom>
          <a:solidFill>
            <a:srgbClr val="E000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1876778" y="365125"/>
            <a:ext cx="9948332" cy="1281113"/>
          </a:xfrm>
        </p:spPr>
        <p:txBody>
          <a:bodyPr/>
          <a:lstStyle>
            <a:lvl1pPr algn="r">
              <a:defRPr>
                <a:solidFill>
                  <a:schemeClr val="bg1"/>
                </a:solidFill>
              </a:defRPr>
            </a:lvl1pPr>
          </a:lstStyle>
          <a:p>
            <a:r>
              <a:rPr lang="en-US"/>
              <a:t>Click to edit Master title style</a:t>
            </a:r>
            <a:endParaRPr lang="nl-BE"/>
          </a:p>
        </p:txBody>
      </p:sp>
      <p:sp>
        <p:nvSpPr>
          <p:cNvPr id="3" name="Tijdelijke aanduiding voor inhoud 2"/>
          <p:cNvSpPr>
            <a:spLocks noGrp="1"/>
          </p:cNvSpPr>
          <p:nvPr>
            <p:ph idx="1" hasCustomPrompt="1"/>
          </p:nvPr>
        </p:nvSpPr>
        <p:spPr>
          <a:xfrm>
            <a:off x="1876777" y="1825625"/>
            <a:ext cx="9948333" cy="4242154"/>
          </a:xfrm>
        </p:spPr>
        <p:txBody>
          <a:bodyPr/>
          <a:lstStyle>
            <a:lvl1pPr marL="352425" indent="-352425">
              <a:buClr>
                <a:srgbClr val="E00049"/>
              </a:buClr>
              <a:buFont typeface="Arial" panose="020B0604020202020204" pitchFamily="34" charset="0"/>
              <a:buChar char="•"/>
              <a:defRPr>
                <a:solidFill>
                  <a:srgbClr val="002757"/>
                </a:solidFill>
              </a:defRPr>
            </a:lvl1pPr>
            <a:lvl2pPr marL="800100" indent="-342900">
              <a:buClr>
                <a:srgbClr val="002757"/>
              </a:buClr>
              <a:buFont typeface="Wingdings" charset="2"/>
              <a:buChar char="§"/>
              <a:defRPr>
                <a:solidFill>
                  <a:srgbClr val="002757"/>
                </a:solidFill>
              </a:defRPr>
            </a:lvl2pPr>
            <a:lvl3pPr>
              <a:defRPr>
                <a:solidFill>
                  <a:srgbClr val="002757"/>
                </a:solidFill>
              </a:defRPr>
            </a:lvl3pPr>
            <a:lvl4pPr>
              <a:defRPr>
                <a:solidFill>
                  <a:srgbClr val="002757"/>
                </a:solidFill>
              </a:defRPr>
            </a:lvl4pPr>
            <a:lvl5pPr>
              <a:defRPr>
                <a:solidFill>
                  <a:srgbClr val="002757"/>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pic>
        <p:nvPicPr>
          <p:cNvPr id="6" name="Afbeelding 5"/>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313701" y="365125"/>
            <a:ext cx="2628281" cy="909672"/>
          </a:xfrm>
          <a:prstGeom prst="rect">
            <a:avLst/>
          </a:prstGeom>
        </p:spPr>
      </p:pic>
      <p:sp>
        <p:nvSpPr>
          <p:cNvPr id="5" name="Tijdelijke aanduiding voor voettekst 4"/>
          <p:cNvSpPr>
            <a:spLocks noGrp="1"/>
          </p:cNvSpPr>
          <p:nvPr>
            <p:ph type="ftr" sz="quarter" idx="10"/>
          </p:nvPr>
        </p:nvSpPr>
        <p:spPr/>
        <p:txBody>
          <a:bodyPr/>
          <a:lstStyle/>
          <a:p>
            <a:endParaRPr lang="en-GB"/>
          </a:p>
        </p:txBody>
      </p:sp>
      <p:sp>
        <p:nvSpPr>
          <p:cNvPr id="7" name="Tijdelijke aanduiding voor dianummer 6"/>
          <p:cNvSpPr>
            <a:spLocks noGrp="1"/>
          </p:cNvSpPr>
          <p:nvPr>
            <p:ph type="sldNum" sz="quarter" idx="11"/>
          </p:nvPr>
        </p:nvSpPr>
        <p:spPr/>
        <p:txBody>
          <a:bodyPr/>
          <a:lstStyle/>
          <a:p>
            <a:fld id="{FE44FF8A-0CD0-4991-9B9C-BB20DFEE86BA}" type="slidenum">
              <a:rPr lang="en-GB" smtClean="0"/>
              <a:t>‹nr.›</a:t>
            </a:fld>
            <a:endParaRPr lang="en-GB"/>
          </a:p>
        </p:txBody>
      </p:sp>
      <p:sp>
        <p:nvSpPr>
          <p:cNvPr id="8" name="Tijdelijke aanduiding voor datum 5"/>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F2D982-AA75-4FF8-A078-50FD370C7ABB}" type="datetimeFigureOut">
              <a:rPr lang="en-GB" smtClean="0"/>
              <a:t>06/01/2021</a:t>
            </a:fld>
            <a:endParaRPr lang="en-GB"/>
          </a:p>
        </p:txBody>
      </p:sp>
    </p:spTree>
    <p:extLst>
      <p:ext uri="{BB962C8B-B14F-4D97-AF65-F5344CB8AC3E}">
        <p14:creationId xmlns:p14="http://schemas.microsoft.com/office/powerpoint/2010/main" val="2430374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asisslide met titel - Optie 3">
    <p:spTree>
      <p:nvGrpSpPr>
        <p:cNvPr id="1" name=""/>
        <p:cNvGrpSpPr/>
        <p:nvPr/>
      </p:nvGrpSpPr>
      <p:grpSpPr>
        <a:xfrm>
          <a:off x="0" y="0"/>
          <a:ext cx="0" cy="0"/>
          <a:chOff x="0" y="0"/>
          <a:chExt cx="0" cy="0"/>
        </a:xfrm>
      </p:grpSpPr>
      <p:sp>
        <p:nvSpPr>
          <p:cNvPr id="2" name="Titel 1"/>
          <p:cNvSpPr>
            <a:spLocks noGrp="1"/>
          </p:cNvSpPr>
          <p:nvPr>
            <p:ph type="title"/>
          </p:nvPr>
        </p:nvSpPr>
        <p:spPr>
          <a:xfrm>
            <a:off x="1876778" y="365125"/>
            <a:ext cx="9948332" cy="1281113"/>
          </a:xfrm>
        </p:spPr>
        <p:txBody>
          <a:bodyPr>
            <a:noAutofit/>
          </a:bodyPr>
          <a:lstStyle/>
          <a:p>
            <a:r>
              <a:rPr lang="en-US"/>
              <a:t>Click to edit Master title style</a:t>
            </a:r>
            <a:endParaRPr lang="nl-BE"/>
          </a:p>
        </p:txBody>
      </p:sp>
      <p:sp>
        <p:nvSpPr>
          <p:cNvPr id="3" name="Tijdelijke aanduiding voor inhoud 2"/>
          <p:cNvSpPr>
            <a:spLocks noGrp="1"/>
          </p:cNvSpPr>
          <p:nvPr>
            <p:ph idx="1"/>
          </p:nvPr>
        </p:nvSpPr>
        <p:spPr>
          <a:xfrm>
            <a:off x="1876777" y="1825625"/>
            <a:ext cx="9948333" cy="4242154"/>
          </a:xfrm>
        </p:spPr>
        <p:txBody>
          <a:bodyPr>
            <a:noAutofit/>
          </a:bodyPr>
          <a:lstStyle>
            <a:lvl1pPr marL="352425" indent="-352425">
              <a:buClr>
                <a:srgbClr val="E00049"/>
              </a:buClr>
              <a:buFont typeface="Arial" panose="020B0604020202020204" pitchFamily="34" charset="0"/>
              <a:buChar char="•"/>
              <a:defRPr>
                <a:solidFill>
                  <a:srgbClr val="002757"/>
                </a:solidFill>
              </a:defRPr>
            </a:lvl1pPr>
            <a:lvl2pPr marL="800100" indent="-342900">
              <a:buClr>
                <a:srgbClr val="002757"/>
              </a:buClr>
              <a:buFont typeface="Wingdings" charset="2"/>
              <a:buChar char="§"/>
              <a:defRPr>
                <a:solidFill>
                  <a:srgbClr val="002757"/>
                </a:solidFill>
              </a:defRPr>
            </a:lvl2pPr>
            <a:lvl3pPr>
              <a:defRPr>
                <a:solidFill>
                  <a:srgbClr val="002757"/>
                </a:solidFill>
              </a:defRPr>
            </a:lvl3pPr>
            <a:lvl4pPr>
              <a:defRPr>
                <a:solidFill>
                  <a:srgbClr val="002757"/>
                </a:solidFill>
              </a:defRPr>
            </a:lvl4pPr>
            <a:lvl5pPr>
              <a:defRPr>
                <a:solidFill>
                  <a:srgbClr val="002757"/>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BE"/>
          </a:p>
        </p:txBody>
      </p:sp>
      <p:sp>
        <p:nvSpPr>
          <p:cNvPr id="4" name="Rectangle 3"/>
          <p:cNvSpPr/>
          <p:nvPr/>
        </p:nvSpPr>
        <p:spPr>
          <a:xfrm>
            <a:off x="0" y="0"/>
            <a:ext cx="1721556" cy="6858000"/>
          </a:xfrm>
          <a:prstGeom prst="rect">
            <a:avLst/>
          </a:prstGeom>
          <a:solidFill>
            <a:srgbClr val="E000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Afbeelding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262" y="6147113"/>
            <a:ext cx="1589034" cy="549979"/>
          </a:xfrm>
          <a:prstGeom prst="rect">
            <a:avLst/>
          </a:prstGeom>
        </p:spPr>
      </p:pic>
      <p:sp>
        <p:nvSpPr>
          <p:cNvPr id="5" name="Tijdelijke aanduiding voor voettekst 4"/>
          <p:cNvSpPr>
            <a:spLocks noGrp="1"/>
          </p:cNvSpPr>
          <p:nvPr>
            <p:ph type="ftr" sz="quarter" idx="10"/>
          </p:nvPr>
        </p:nvSpPr>
        <p:spPr/>
        <p:txBody>
          <a:bodyPr/>
          <a:lstStyle/>
          <a:p>
            <a:endParaRPr lang="en-GB"/>
          </a:p>
        </p:txBody>
      </p:sp>
      <p:sp>
        <p:nvSpPr>
          <p:cNvPr id="6" name="Tijdelijke aanduiding voor dianummer 5"/>
          <p:cNvSpPr>
            <a:spLocks noGrp="1"/>
          </p:cNvSpPr>
          <p:nvPr>
            <p:ph type="sldNum" sz="quarter" idx="11"/>
          </p:nvPr>
        </p:nvSpPr>
        <p:spPr/>
        <p:txBody>
          <a:bodyPr/>
          <a:lstStyle/>
          <a:p>
            <a:fld id="{FE44FF8A-0CD0-4991-9B9C-BB20DFEE86BA}" type="slidenum">
              <a:rPr lang="en-GB" smtClean="0"/>
              <a:t>‹nr.›</a:t>
            </a:fld>
            <a:endParaRPr lang="en-GB"/>
          </a:p>
        </p:txBody>
      </p:sp>
      <p:sp>
        <p:nvSpPr>
          <p:cNvPr id="8" name="Tijdelijke aanduiding voor datum 5"/>
          <p:cNvSpPr>
            <a:spLocks noGrp="1"/>
          </p:cNvSpPr>
          <p:nvPr>
            <p:ph type="dt" sz="half" idx="2"/>
          </p:nvPr>
        </p:nvSpPr>
        <p:spPr>
          <a:xfrm>
            <a:off x="101569" y="111442"/>
            <a:ext cx="147323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F2D982-AA75-4FF8-A078-50FD370C7ABB}" type="datetimeFigureOut">
              <a:rPr lang="en-GB" smtClean="0"/>
              <a:t>06/01/2021</a:t>
            </a:fld>
            <a:endParaRPr lang="en-GB"/>
          </a:p>
        </p:txBody>
      </p:sp>
    </p:spTree>
    <p:extLst>
      <p:ext uri="{BB962C8B-B14F-4D97-AF65-F5344CB8AC3E}">
        <p14:creationId xmlns:p14="http://schemas.microsoft.com/office/powerpoint/2010/main" val="3754387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asisslide_ZonderTitel">
    <p:spTree>
      <p:nvGrpSpPr>
        <p:cNvPr id="1" name=""/>
        <p:cNvGrpSpPr/>
        <p:nvPr/>
      </p:nvGrpSpPr>
      <p:grpSpPr>
        <a:xfrm>
          <a:off x="0" y="0"/>
          <a:ext cx="0" cy="0"/>
          <a:chOff x="0" y="0"/>
          <a:chExt cx="0" cy="0"/>
        </a:xfrm>
      </p:grpSpPr>
      <p:sp>
        <p:nvSpPr>
          <p:cNvPr id="3" name="Tijdelijke aanduiding voor inhoud 2"/>
          <p:cNvSpPr>
            <a:spLocks noGrp="1"/>
          </p:cNvSpPr>
          <p:nvPr>
            <p:ph idx="1" hasCustomPrompt="1"/>
          </p:nvPr>
        </p:nvSpPr>
        <p:spPr>
          <a:xfrm>
            <a:off x="1876777" y="268111"/>
            <a:ext cx="9948333" cy="5799668"/>
          </a:xfrm>
        </p:spPr>
        <p:txBody>
          <a:bodyPr wrap="none">
            <a:noAutofit/>
          </a:bodyPr>
          <a:lstStyle>
            <a:lvl1pPr marL="352425" indent="-352425">
              <a:buClr>
                <a:srgbClr val="E00049"/>
              </a:buClr>
              <a:buFont typeface="Arial" panose="020B0604020202020204" pitchFamily="34" charset="0"/>
              <a:buChar char="•"/>
              <a:defRPr>
                <a:solidFill>
                  <a:srgbClr val="002757"/>
                </a:solidFill>
              </a:defRPr>
            </a:lvl1pPr>
            <a:lvl2pPr marL="800100" indent="-342900">
              <a:buClr>
                <a:srgbClr val="002757"/>
              </a:buClr>
              <a:buFont typeface="Wingdings" charset="2"/>
              <a:buChar char="§"/>
              <a:defRPr>
                <a:solidFill>
                  <a:srgbClr val="002757"/>
                </a:solidFill>
              </a:defRPr>
            </a:lvl2pPr>
            <a:lvl3pPr>
              <a:defRPr>
                <a:solidFill>
                  <a:srgbClr val="002757"/>
                </a:solidFill>
              </a:defRPr>
            </a:lvl3pPr>
            <a:lvl4pPr>
              <a:defRPr>
                <a:solidFill>
                  <a:srgbClr val="002757"/>
                </a:solidFill>
              </a:defRPr>
            </a:lvl4pPr>
            <a:lvl5pPr>
              <a:defRPr>
                <a:solidFill>
                  <a:srgbClr val="002757"/>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Rectangle 3"/>
          <p:cNvSpPr/>
          <p:nvPr/>
        </p:nvSpPr>
        <p:spPr>
          <a:xfrm>
            <a:off x="0" y="0"/>
            <a:ext cx="1721556" cy="6858000"/>
          </a:xfrm>
          <a:prstGeom prst="rect">
            <a:avLst/>
          </a:prstGeom>
          <a:solidFill>
            <a:srgbClr val="E000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Afbeelding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262" y="6147113"/>
            <a:ext cx="1589034" cy="549979"/>
          </a:xfrm>
          <a:prstGeom prst="rect">
            <a:avLst/>
          </a:prstGeom>
        </p:spPr>
      </p:pic>
      <p:sp>
        <p:nvSpPr>
          <p:cNvPr id="2" name="Tijdelijke aanduiding voor voettekst 1"/>
          <p:cNvSpPr>
            <a:spLocks noGrp="1"/>
          </p:cNvSpPr>
          <p:nvPr>
            <p:ph type="ftr" sz="quarter" idx="10"/>
          </p:nvPr>
        </p:nvSpPr>
        <p:spPr/>
        <p:txBody>
          <a:bodyPr/>
          <a:lstStyle/>
          <a:p>
            <a:endParaRPr lang="en-GB"/>
          </a:p>
        </p:txBody>
      </p:sp>
      <p:sp>
        <p:nvSpPr>
          <p:cNvPr id="6" name="Tijdelijke aanduiding voor dianummer 5"/>
          <p:cNvSpPr>
            <a:spLocks noGrp="1"/>
          </p:cNvSpPr>
          <p:nvPr>
            <p:ph type="sldNum" sz="quarter" idx="11"/>
          </p:nvPr>
        </p:nvSpPr>
        <p:spPr/>
        <p:txBody>
          <a:bodyPr/>
          <a:lstStyle/>
          <a:p>
            <a:fld id="{FE44FF8A-0CD0-4991-9B9C-BB20DFEE86BA}" type="slidenum">
              <a:rPr lang="en-GB" smtClean="0"/>
              <a:t>‹nr.›</a:t>
            </a:fld>
            <a:endParaRPr lang="en-GB"/>
          </a:p>
        </p:txBody>
      </p:sp>
      <p:sp>
        <p:nvSpPr>
          <p:cNvPr id="7" name="Tijdelijke aanduiding voor datum 5"/>
          <p:cNvSpPr>
            <a:spLocks noGrp="1"/>
          </p:cNvSpPr>
          <p:nvPr>
            <p:ph type="dt" sz="half" idx="2"/>
          </p:nvPr>
        </p:nvSpPr>
        <p:spPr>
          <a:xfrm>
            <a:off x="106509" y="85548"/>
            <a:ext cx="150853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F2D982-AA75-4FF8-A078-50FD370C7ABB}" type="datetimeFigureOut">
              <a:rPr lang="en-GB" smtClean="0"/>
              <a:t>06/01/2021</a:t>
            </a:fld>
            <a:endParaRPr lang="en-GB"/>
          </a:p>
        </p:txBody>
      </p:sp>
    </p:spTree>
    <p:extLst>
      <p:ext uri="{BB962C8B-B14F-4D97-AF65-F5344CB8AC3E}">
        <p14:creationId xmlns:p14="http://schemas.microsoft.com/office/powerpoint/2010/main" val="1052881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asisslide met 2 kolommen">
    <p:spTree>
      <p:nvGrpSpPr>
        <p:cNvPr id="1" name=""/>
        <p:cNvGrpSpPr/>
        <p:nvPr/>
      </p:nvGrpSpPr>
      <p:grpSpPr>
        <a:xfrm>
          <a:off x="0" y="0"/>
          <a:ext cx="0" cy="0"/>
          <a:chOff x="0" y="0"/>
          <a:chExt cx="0" cy="0"/>
        </a:xfrm>
      </p:grpSpPr>
      <p:sp>
        <p:nvSpPr>
          <p:cNvPr id="3" name="Tijdelijke aanduiding voor inhoud 2"/>
          <p:cNvSpPr>
            <a:spLocks noGrp="1"/>
          </p:cNvSpPr>
          <p:nvPr>
            <p:ph idx="1" hasCustomPrompt="1"/>
          </p:nvPr>
        </p:nvSpPr>
        <p:spPr>
          <a:xfrm>
            <a:off x="1862667" y="268111"/>
            <a:ext cx="4247621" cy="5799668"/>
          </a:xfrm>
        </p:spPr>
        <p:txBody>
          <a:bodyPr>
            <a:noAutofit/>
          </a:bodyPr>
          <a:lstStyle>
            <a:lvl1pPr marL="352425" indent="-352425">
              <a:buClr>
                <a:srgbClr val="E00049"/>
              </a:buClr>
              <a:buFont typeface="Arial" panose="020B0604020202020204" pitchFamily="34" charset="0"/>
              <a:buChar char="•"/>
              <a:defRPr>
                <a:solidFill>
                  <a:srgbClr val="002757"/>
                </a:solidFill>
              </a:defRPr>
            </a:lvl1pPr>
            <a:lvl2pPr marL="800100" indent="-342900">
              <a:buClr>
                <a:srgbClr val="002757"/>
              </a:buClr>
              <a:buFont typeface="Wingdings" charset="2"/>
              <a:buChar char="§"/>
              <a:defRPr>
                <a:solidFill>
                  <a:srgbClr val="002757"/>
                </a:solidFill>
              </a:defRPr>
            </a:lvl2pPr>
            <a:lvl3pPr>
              <a:defRPr>
                <a:solidFill>
                  <a:srgbClr val="002757"/>
                </a:solidFill>
              </a:defRPr>
            </a:lvl3pPr>
            <a:lvl4pPr>
              <a:defRPr>
                <a:solidFill>
                  <a:srgbClr val="002757"/>
                </a:solidFill>
              </a:defRPr>
            </a:lvl4pPr>
            <a:lvl5pPr>
              <a:defRPr>
                <a:solidFill>
                  <a:srgbClr val="002757"/>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Rectangle 3"/>
          <p:cNvSpPr/>
          <p:nvPr/>
        </p:nvSpPr>
        <p:spPr>
          <a:xfrm>
            <a:off x="0" y="0"/>
            <a:ext cx="1721556" cy="6858000"/>
          </a:xfrm>
          <a:prstGeom prst="rect">
            <a:avLst/>
          </a:prstGeom>
          <a:solidFill>
            <a:srgbClr val="E000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ijdelijke aanduiding voor inhoud 2"/>
          <p:cNvSpPr>
            <a:spLocks noGrp="1"/>
          </p:cNvSpPr>
          <p:nvPr>
            <p:ph idx="10" hasCustomPrompt="1"/>
          </p:nvPr>
        </p:nvSpPr>
        <p:spPr>
          <a:xfrm>
            <a:off x="6347179" y="265289"/>
            <a:ext cx="5421488" cy="5799668"/>
          </a:xfrm>
        </p:spPr>
        <p:txBody>
          <a:bodyPr>
            <a:noAutofit/>
          </a:bodyPr>
          <a:lstStyle>
            <a:lvl1pPr marL="352425" indent="-352425">
              <a:buClr>
                <a:srgbClr val="E00049"/>
              </a:buClr>
              <a:buFont typeface="Arial" panose="020B0604020202020204" pitchFamily="34" charset="0"/>
              <a:buChar char="•"/>
              <a:defRPr>
                <a:solidFill>
                  <a:srgbClr val="002757"/>
                </a:solidFill>
              </a:defRPr>
            </a:lvl1pPr>
            <a:lvl2pPr marL="800100" indent="-342900">
              <a:buClr>
                <a:srgbClr val="002757"/>
              </a:buClr>
              <a:buFont typeface="Wingdings" charset="2"/>
              <a:buChar char="§"/>
              <a:defRPr>
                <a:solidFill>
                  <a:srgbClr val="002757"/>
                </a:solidFill>
              </a:defRPr>
            </a:lvl2pPr>
            <a:lvl3pPr>
              <a:defRPr>
                <a:solidFill>
                  <a:srgbClr val="002757"/>
                </a:solidFill>
              </a:defRPr>
            </a:lvl3pPr>
            <a:lvl4pPr>
              <a:defRPr>
                <a:solidFill>
                  <a:srgbClr val="002757"/>
                </a:solidFill>
              </a:defRPr>
            </a:lvl4pPr>
            <a:lvl5pPr>
              <a:defRPr>
                <a:solidFill>
                  <a:srgbClr val="002757"/>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pic>
        <p:nvPicPr>
          <p:cNvPr id="8" name="Afbeelding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262" y="6147113"/>
            <a:ext cx="1589034" cy="549979"/>
          </a:xfrm>
          <a:prstGeom prst="rect">
            <a:avLst/>
          </a:prstGeom>
        </p:spPr>
      </p:pic>
      <p:sp>
        <p:nvSpPr>
          <p:cNvPr id="2" name="Tijdelijke aanduiding voor voettekst 1"/>
          <p:cNvSpPr>
            <a:spLocks noGrp="1"/>
          </p:cNvSpPr>
          <p:nvPr>
            <p:ph type="ftr" sz="quarter" idx="11"/>
          </p:nvPr>
        </p:nvSpPr>
        <p:spPr/>
        <p:txBody>
          <a:bodyPr/>
          <a:lstStyle/>
          <a:p>
            <a:endParaRPr lang="en-GB"/>
          </a:p>
        </p:txBody>
      </p:sp>
      <p:sp>
        <p:nvSpPr>
          <p:cNvPr id="5" name="Tijdelijke aanduiding voor dianummer 4"/>
          <p:cNvSpPr>
            <a:spLocks noGrp="1"/>
          </p:cNvSpPr>
          <p:nvPr>
            <p:ph type="sldNum" sz="quarter" idx="12"/>
          </p:nvPr>
        </p:nvSpPr>
        <p:spPr/>
        <p:txBody>
          <a:bodyPr/>
          <a:lstStyle/>
          <a:p>
            <a:fld id="{FE44FF8A-0CD0-4991-9B9C-BB20DFEE86BA}" type="slidenum">
              <a:rPr lang="en-GB" smtClean="0"/>
              <a:t>‹nr.›</a:t>
            </a:fld>
            <a:endParaRPr lang="en-GB"/>
          </a:p>
        </p:txBody>
      </p:sp>
      <p:sp>
        <p:nvSpPr>
          <p:cNvPr id="10" name="Tijdelijke aanduiding voor datum 5"/>
          <p:cNvSpPr>
            <a:spLocks noGrp="1"/>
          </p:cNvSpPr>
          <p:nvPr>
            <p:ph type="dt" sz="half" idx="2"/>
          </p:nvPr>
        </p:nvSpPr>
        <p:spPr>
          <a:xfrm>
            <a:off x="95782" y="82726"/>
            <a:ext cx="155951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F2D982-AA75-4FF8-A078-50FD370C7ABB}" type="datetimeFigureOut">
              <a:rPr lang="en-GB" smtClean="0"/>
              <a:t>06/01/2021</a:t>
            </a:fld>
            <a:endParaRPr lang="en-GB"/>
          </a:p>
        </p:txBody>
      </p:sp>
    </p:spTree>
    <p:extLst>
      <p:ext uri="{BB962C8B-B14F-4D97-AF65-F5344CB8AC3E}">
        <p14:creationId xmlns:p14="http://schemas.microsoft.com/office/powerpoint/2010/main" val="1864453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asisslide met 1 kolom + beeld">
    <p:spTree>
      <p:nvGrpSpPr>
        <p:cNvPr id="1" name=""/>
        <p:cNvGrpSpPr/>
        <p:nvPr/>
      </p:nvGrpSpPr>
      <p:grpSpPr>
        <a:xfrm>
          <a:off x="0" y="0"/>
          <a:ext cx="0" cy="0"/>
          <a:chOff x="0" y="0"/>
          <a:chExt cx="0" cy="0"/>
        </a:xfrm>
      </p:grpSpPr>
      <p:sp>
        <p:nvSpPr>
          <p:cNvPr id="3" name="Tijdelijke aanduiding voor inhoud 2"/>
          <p:cNvSpPr>
            <a:spLocks noGrp="1"/>
          </p:cNvSpPr>
          <p:nvPr>
            <p:ph idx="1" hasCustomPrompt="1"/>
          </p:nvPr>
        </p:nvSpPr>
        <p:spPr>
          <a:xfrm>
            <a:off x="1862667" y="268111"/>
            <a:ext cx="4247621" cy="5799668"/>
          </a:xfrm>
        </p:spPr>
        <p:txBody>
          <a:bodyPr>
            <a:noAutofit/>
          </a:bodyPr>
          <a:lstStyle>
            <a:lvl1pPr marL="352425" indent="-352425">
              <a:buClr>
                <a:srgbClr val="E00049"/>
              </a:buClr>
              <a:buFont typeface="Arial" panose="020B0604020202020204" pitchFamily="34" charset="0"/>
              <a:buChar char="•"/>
              <a:defRPr>
                <a:solidFill>
                  <a:srgbClr val="002757"/>
                </a:solidFill>
              </a:defRPr>
            </a:lvl1pPr>
            <a:lvl2pPr marL="800100" indent="-342900">
              <a:buClr>
                <a:srgbClr val="002757"/>
              </a:buClr>
              <a:buFont typeface="Wingdings" charset="2"/>
              <a:buChar char="§"/>
              <a:defRPr>
                <a:solidFill>
                  <a:srgbClr val="002757"/>
                </a:solidFill>
              </a:defRPr>
            </a:lvl2pPr>
            <a:lvl3pPr>
              <a:defRPr>
                <a:solidFill>
                  <a:srgbClr val="002757"/>
                </a:solidFill>
              </a:defRPr>
            </a:lvl3pPr>
            <a:lvl4pPr>
              <a:defRPr>
                <a:solidFill>
                  <a:srgbClr val="002757"/>
                </a:solidFill>
              </a:defRPr>
            </a:lvl4pPr>
            <a:lvl5pPr>
              <a:defRPr>
                <a:solidFill>
                  <a:srgbClr val="002757"/>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Rectangle 3"/>
          <p:cNvSpPr/>
          <p:nvPr/>
        </p:nvSpPr>
        <p:spPr>
          <a:xfrm>
            <a:off x="0" y="0"/>
            <a:ext cx="1721556" cy="6858000"/>
          </a:xfrm>
          <a:prstGeom prst="rect">
            <a:avLst/>
          </a:prstGeom>
          <a:solidFill>
            <a:srgbClr val="E000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5"/>
          <p:cNvSpPr>
            <a:spLocks noGrp="1"/>
          </p:cNvSpPr>
          <p:nvPr>
            <p:ph type="pic" sz="quarter" idx="10"/>
          </p:nvPr>
        </p:nvSpPr>
        <p:spPr>
          <a:xfrm>
            <a:off x="6378575" y="0"/>
            <a:ext cx="5813425" cy="6858000"/>
          </a:xfrm>
        </p:spPr>
        <p:txBody>
          <a:bodyPr>
            <a:noAutofit/>
          </a:bodyPr>
          <a:lstStyle/>
          <a:p>
            <a:r>
              <a:rPr lang="en-US"/>
              <a:t>Click icon to add picture</a:t>
            </a:r>
          </a:p>
        </p:txBody>
      </p:sp>
      <p:pic>
        <p:nvPicPr>
          <p:cNvPr id="8" name="Afbeelding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262" y="6147113"/>
            <a:ext cx="1589034" cy="549979"/>
          </a:xfrm>
          <a:prstGeom prst="rect">
            <a:avLst/>
          </a:prstGeom>
        </p:spPr>
      </p:pic>
      <p:sp>
        <p:nvSpPr>
          <p:cNvPr id="2" name="Tijdelijke aanduiding voor voettekst 1"/>
          <p:cNvSpPr>
            <a:spLocks noGrp="1"/>
          </p:cNvSpPr>
          <p:nvPr>
            <p:ph type="ftr" sz="quarter" idx="11"/>
          </p:nvPr>
        </p:nvSpPr>
        <p:spPr/>
        <p:txBody>
          <a:bodyPr/>
          <a:lstStyle/>
          <a:p>
            <a:endParaRPr lang="en-GB"/>
          </a:p>
        </p:txBody>
      </p:sp>
      <p:sp>
        <p:nvSpPr>
          <p:cNvPr id="5" name="Tijdelijke aanduiding voor dianummer 4"/>
          <p:cNvSpPr>
            <a:spLocks noGrp="1"/>
          </p:cNvSpPr>
          <p:nvPr>
            <p:ph type="sldNum" sz="quarter" idx="12"/>
          </p:nvPr>
        </p:nvSpPr>
        <p:spPr/>
        <p:txBody>
          <a:bodyPr/>
          <a:lstStyle/>
          <a:p>
            <a:fld id="{FE44FF8A-0CD0-4991-9B9C-BB20DFEE86BA}" type="slidenum">
              <a:rPr lang="en-GB" smtClean="0"/>
              <a:t>‹nr.›</a:t>
            </a:fld>
            <a:endParaRPr lang="en-GB"/>
          </a:p>
        </p:txBody>
      </p:sp>
      <p:sp>
        <p:nvSpPr>
          <p:cNvPr id="9" name="Tijdelijke aanduiding voor datum 5"/>
          <p:cNvSpPr>
            <a:spLocks noGrp="1"/>
          </p:cNvSpPr>
          <p:nvPr>
            <p:ph type="dt" sz="half" idx="2"/>
          </p:nvPr>
        </p:nvSpPr>
        <p:spPr>
          <a:xfrm>
            <a:off x="136878" y="107203"/>
            <a:ext cx="1457502"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F2D982-AA75-4FF8-A078-50FD370C7ABB}" type="datetimeFigureOut">
              <a:rPr lang="en-GB" smtClean="0"/>
              <a:t>06/01/2021</a:t>
            </a:fld>
            <a:endParaRPr lang="en-GB"/>
          </a:p>
        </p:txBody>
      </p:sp>
    </p:spTree>
    <p:extLst>
      <p:ext uri="{BB962C8B-B14F-4D97-AF65-F5344CB8AC3E}">
        <p14:creationId xmlns:p14="http://schemas.microsoft.com/office/powerpoint/2010/main" val="4204547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nl-NL"/>
              <a:t>KLIK OM DE STIJL TE BEWERKEN</a:t>
            </a:r>
            <a:endParaRPr lang="nl-BE"/>
          </a:p>
        </p:txBody>
      </p:sp>
      <p:sp>
        <p:nvSpPr>
          <p:cNvPr id="3" name="Tijdelijke aanduiding voor tekst 2"/>
          <p:cNvSpPr>
            <a:spLocks noGrp="1"/>
          </p:cNvSpPr>
          <p:nvPr>
            <p:ph type="body" idx="1"/>
          </p:nvPr>
        </p:nvSpPr>
        <p:spPr>
          <a:xfrm>
            <a:off x="838200" y="1825624"/>
            <a:ext cx="10515600" cy="4750153"/>
          </a:xfrm>
          <a:prstGeom prst="rect">
            <a:avLst/>
          </a:prstGeom>
        </p:spPr>
        <p:txBody>
          <a:bodyPr vert="horz" lIns="91440" tIns="45720" rIns="91440" bIns="45720" rtlCol="0">
            <a:no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4" name="Tijdelijke aanduiding voor voettekst 3"/>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5" name="Tijdelijke aanduiding voor dianummer 4"/>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44FF8A-0CD0-4991-9B9C-BB20DFEE86BA}" type="slidenum">
              <a:rPr lang="en-GB" smtClean="0"/>
              <a:t>‹nr.›</a:t>
            </a:fld>
            <a:endParaRPr lang="en-GB"/>
          </a:p>
        </p:txBody>
      </p:sp>
      <p:sp>
        <p:nvSpPr>
          <p:cNvPr id="6" name="Tijdelijke aanduiding voor datum 5"/>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F2D982-AA75-4FF8-A078-50FD370C7ABB}" type="datetimeFigureOut">
              <a:rPr lang="en-GB" smtClean="0"/>
              <a:t>06/01/2021</a:t>
            </a:fld>
            <a:endParaRPr lang="en-GB"/>
          </a:p>
        </p:txBody>
      </p:sp>
    </p:spTree>
    <p:extLst>
      <p:ext uri="{BB962C8B-B14F-4D97-AF65-F5344CB8AC3E}">
        <p14:creationId xmlns:p14="http://schemas.microsoft.com/office/powerpoint/2010/main" val="213112902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800" kern="1200">
          <a:solidFill>
            <a:srgbClr val="002757"/>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029318" y="4170507"/>
            <a:ext cx="10396328" cy="944957"/>
          </a:xfrm>
        </p:spPr>
        <p:txBody>
          <a:bodyPr>
            <a:normAutofit fontScale="90000"/>
          </a:bodyPr>
          <a:lstStyle/>
          <a:p>
            <a:r>
              <a:rPr lang="nl-BE" b="0" dirty="0"/>
              <a:t>Ethiek van sociale media in de hulpverlening</a:t>
            </a:r>
            <a:endParaRPr lang="nl-BE" dirty="0"/>
          </a:p>
        </p:txBody>
      </p:sp>
      <p:pic>
        <p:nvPicPr>
          <p:cNvPr id="3" name="Picture 2"/>
          <p:cNvPicPr>
            <a:picLocks noChangeAspect="1"/>
          </p:cNvPicPr>
          <p:nvPr/>
        </p:nvPicPr>
        <p:blipFill>
          <a:blip r:embed="rId3"/>
          <a:stretch>
            <a:fillRect/>
          </a:stretch>
        </p:blipFill>
        <p:spPr>
          <a:xfrm>
            <a:off x="7032326" y="1954602"/>
            <a:ext cx="3924300" cy="1638300"/>
          </a:xfrm>
          <a:prstGeom prst="rect">
            <a:avLst/>
          </a:prstGeom>
        </p:spPr>
      </p:pic>
      <p:sp>
        <p:nvSpPr>
          <p:cNvPr id="6" name="Titel 1"/>
          <p:cNvSpPr txBox="1">
            <a:spLocks/>
          </p:cNvSpPr>
          <p:nvPr/>
        </p:nvSpPr>
        <p:spPr>
          <a:xfrm>
            <a:off x="1029318" y="5115464"/>
            <a:ext cx="9117366" cy="1207698"/>
          </a:xfrm>
          <a:prstGeom prst="rect">
            <a:avLst/>
          </a:prstGeom>
          <a:ln w="76200" cmpd="sng">
            <a:noFill/>
          </a:ln>
        </p:spPr>
        <p:txBody>
          <a:bodyPr vert="horz" lIns="180000" tIns="180000" rIns="180000" bIns="180000" rtlCol="0" anchor="ctr">
            <a:normAutofit fontScale="82500" lnSpcReduction="20000"/>
          </a:bodyPr>
          <a:lstStyle>
            <a:lvl1pPr algn="l" defTabSz="914400" rtl="0" eaLnBrk="1" latinLnBrk="0" hangingPunct="1">
              <a:lnSpc>
                <a:spcPct val="90000"/>
              </a:lnSpc>
              <a:spcBef>
                <a:spcPct val="0"/>
              </a:spcBef>
              <a:buNone/>
              <a:defRPr sz="4400" b="1" kern="1200">
                <a:solidFill>
                  <a:srgbClr val="FFFFFF"/>
                </a:solidFill>
                <a:latin typeface="+mj-lt"/>
                <a:ea typeface="+mj-ea"/>
                <a:cs typeface="+mj-cs"/>
              </a:defRPr>
            </a:lvl1pPr>
          </a:lstStyle>
          <a:p>
            <a:r>
              <a:rPr lang="nl-BE" sz="2000" dirty="0"/>
              <a:t>Tijs Vandemeulebroucke (tijs.vandemeulebroucke@ucll.be)</a:t>
            </a:r>
          </a:p>
          <a:p>
            <a:pPr>
              <a:spcAft>
                <a:spcPts val="800"/>
              </a:spcAft>
            </a:pPr>
            <a:r>
              <a:rPr lang="nl-BE" sz="1800" dirty="0"/>
              <a:t>Stimulans – UC Leuven Limburg/Centrum voor Biomedische Ethiek en Recht – KU Leuven</a:t>
            </a:r>
          </a:p>
          <a:p>
            <a:r>
              <a:rPr lang="nl-BE" sz="2000" dirty="0"/>
              <a:t>Joke </a:t>
            </a:r>
            <a:r>
              <a:rPr lang="nl-BE" sz="2000" dirty="0" err="1"/>
              <a:t>Lemiengre</a:t>
            </a:r>
            <a:endParaRPr lang="nl-BE" sz="2000" dirty="0"/>
          </a:p>
          <a:p>
            <a:r>
              <a:rPr lang="nl-BE" sz="1800" dirty="0"/>
              <a:t>Stimulans – UC Leuven Limburg</a:t>
            </a:r>
          </a:p>
        </p:txBody>
      </p:sp>
    </p:spTree>
    <p:extLst>
      <p:ext uri="{BB962C8B-B14F-4D97-AF65-F5344CB8AC3E}">
        <p14:creationId xmlns:p14="http://schemas.microsoft.com/office/powerpoint/2010/main" val="12563035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6778" y="627116"/>
            <a:ext cx="9948332" cy="757130"/>
          </a:xfrm>
        </p:spPr>
        <p:txBody>
          <a:bodyPr>
            <a:spAutoFit/>
          </a:bodyPr>
          <a:lstStyle/>
          <a:p>
            <a:r>
              <a:rPr lang="nl-NL" dirty="0">
                <a:ea typeface="Tahoma"/>
                <a:cs typeface="Tahoma"/>
              </a:rPr>
              <a:t>Ethiek van sociale media – Casus </a:t>
            </a:r>
            <a:endParaRPr lang="en-GB" dirty="0"/>
          </a:p>
        </p:txBody>
      </p:sp>
      <p:sp>
        <p:nvSpPr>
          <p:cNvPr id="3" name="Content Placeholder 2"/>
          <p:cNvSpPr>
            <a:spLocks noGrp="1"/>
          </p:cNvSpPr>
          <p:nvPr>
            <p:ph idx="1"/>
          </p:nvPr>
        </p:nvSpPr>
        <p:spPr>
          <a:xfrm>
            <a:off x="1876778" y="1384246"/>
            <a:ext cx="9948333" cy="4750153"/>
          </a:xfrm>
        </p:spPr>
        <p:txBody>
          <a:bodyPr/>
          <a:lstStyle/>
          <a:p>
            <a:pPr marL="352800" indent="0">
              <a:lnSpc>
                <a:spcPct val="100000"/>
              </a:lnSpc>
              <a:buNone/>
            </a:pPr>
            <a:r>
              <a:rPr lang="nl-BE" sz="2000" i="1" dirty="0">
                <a:ea typeface="Tahoma"/>
                <a:cs typeface="Tahoma"/>
              </a:rPr>
              <a:t>Marleen, een sociaal werker van een jeugdorganisatie, gaat al enkele maanden bij een gezin aan huis om hen te ondersteunen in de opvoeding en de vrijetijdsbesteding van de kinderen. Er zijn 3 kinderen: een meisje van 7 jaar, een jongen van 10 jaar en een meisje van 14 jaar. Aangezien de organisatie vooral inzet op kinderen tot 12 jaar, is Marleen hoofdzakelijk bezig om met de ouders vrijetijdsbesteding te zoeken voor de twee jongsten en om hen te helpen in het huiswerk. Ze is wel bevriend met het tienermeisje op Facebook, zodat ze ook met haar een beetje een band kan opbouwen. Op een dag ziet Marleen in het verhaal van dat meisje op Facebook een foto vanaf een hoog gebouw, dit met de boodschap dat ze het niet meer ziet zitten en er liever een einde aan zou maken. </a:t>
            </a:r>
            <a:endParaRPr lang="en-GB" dirty="0"/>
          </a:p>
        </p:txBody>
      </p:sp>
      <p:pic>
        <p:nvPicPr>
          <p:cNvPr id="4" name="Afbeelding 1" descr="Image result for research and expertis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66825"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0946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D579E2AC-3961-8148-9DC4-108A52A3A357}"/>
              </a:ext>
            </a:extLst>
          </p:cNvPr>
          <p:cNvSpPr>
            <a:spLocks noGrp="1"/>
          </p:cNvSpPr>
          <p:nvPr>
            <p:ph type="title"/>
          </p:nvPr>
        </p:nvSpPr>
        <p:spPr>
          <a:xfrm>
            <a:off x="1876778" y="627116"/>
            <a:ext cx="9948332" cy="757130"/>
          </a:xfrm>
        </p:spPr>
        <p:txBody>
          <a:bodyPr anchor="ctr">
            <a:spAutoFit/>
          </a:bodyPr>
          <a:lstStyle/>
          <a:p>
            <a:r>
              <a:rPr lang="nl-NL" dirty="0">
                <a:ea typeface="Tahoma"/>
                <a:cs typeface="Tahoma"/>
              </a:rPr>
              <a:t>Ethiek van sociale media – Casus </a:t>
            </a:r>
          </a:p>
        </p:txBody>
      </p:sp>
      <p:sp>
        <p:nvSpPr>
          <p:cNvPr id="2" name="Tijdelijke aanduiding voor inhoud 2">
            <a:extLst>
              <a:ext uri="{FF2B5EF4-FFF2-40B4-BE49-F238E27FC236}">
                <a16:creationId xmlns:a16="http://schemas.microsoft.com/office/drawing/2014/main" id="{4D8D69F9-EFD2-4A15-91D7-FA227B974466}"/>
              </a:ext>
            </a:extLst>
          </p:cNvPr>
          <p:cNvSpPr>
            <a:spLocks noGrp="1"/>
          </p:cNvSpPr>
          <p:nvPr>
            <p:ph idx="1"/>
          </p:nvPr>
        </p:nvSpPr>
        <p:spPr>
          <a:xfrm>
            <a:off x="1876778" y="1384246"/>
            <a:ext cx="9948333" cy="4750153"/>
          </a:xfrm>
        </p:spPr>
        <p:txBody>
          <a:bodyPr vert="horz" lIns="91440" tIns="45720" rIns="91440" bIns="45720" rtlCol="0" anchor="t">
            <a:noAutofit/>
          </a:bodyPr>
          <a:lstStyle/>
          <a:p>
            <a:pPr marL="0" indent="0">
              <a:lnSpc>
                <a:spcPct val="100000"/>
              </a:lnSpc>
              <a:spcBef>
                <a:spcPts val="1200"/>
              </a:spcBef>
              <a:buNone/>
            </a:pPr>
            <a:r>
              <a:rPr lang="nl-NL" sz="2400" u="sng" dirty="0">
                <a:ea typeface="Tahoma"/>
                <a:cs typeface="Tahoma"/>
              </a:rPr>
              <a:t>Stap 1</a:t>
            </a:r>
            <a:r>
              <a:rPr lang="nl-NL" sz="2400" dirty="0">
                <a:ea typeface="Tahoma"/>
                <a:cs typeface="Tahoma"/>
              </a:rPr>
              <a:t>: Verkenning en verduidelijking van het ethisch probleem</a:t>
            </a:r>
          </a:p>
          <a:p>
            <a:pPr marL="352800" lvl="2">
              <a:lnSpc>
                <a:spcPct val="100000"/>
              </a:lnSpc>
            </a:pPr>
            <a:r>
              <a:rPr lang="nl-NL" sz="2200" dirty="0">
                <a:ea typeface="Tahoma"/>
                <a:cs typeface="Tahoma"/>
              </a:rPr>
              <a:t>Wat zijn de feiten? Wat raakt je? Welke kennis ontbreekt? Wat is de hulpvraag?</a:t>
            </a:r>
          </a:p>
          <a:p>
            <a:pPr marL="352800" lvl="2">
              <a:lnSpc>
                <a:spcPct val="100000"/>
              </a:lnSpc>
            </a:pPr>
            <a:r>
              <a:rPr lang="nl-NL" sz="2200" dirty="0">
                <a:ea typeface="Tahoma"/>
                <a:cs typeface="Tahoma"/>
              </a:rPr>
              <a:t>Hier kunnen de 9 spanningen richtinggevend zijn</a:t>
            </a:r>
          </a:p>
        </p:txBody>
      </p:sp>
      <p:graphicFrame>
        <p:nvGraphicFramePr>
          <p:cNvPr id="4" name="Table 3"/>
          <p:cNvGraphicFramePr>
            <a:graphicFrameLocks noGrp="1"/>
          </p:cNvGraphicFramePr>
          <p:nvPr>
            <p:extLst>
              <p:ext uri="{D42A27DB-BD31-4B8C-83A1-F6EECF244321}">
                <p14:modId xmlns:p14="http://schemas.microsoft.com/office/powerpoint/2010/main" val="1918638664"/>
              </p:ext>
            </p:extLst>
          </p:nvPr>
        </p:nvGraphicFramePr>
        <p:xfrm>
          <a:off x="633412" y="3081129"/>
          <a:ext cx="11328152" cy="3230880"/>
        </p:xfrm>
        <a:graphic>
          <a:graphicData uri="http://schemas.openxmlformats.org/drawingml/2006/table">
            <a:tbl>
              <a:tblPr firstRow="1" bandRow="1">
                <a:tableStyleId>{5C22544A-7EE6-4342-B048-85BDC9FD1C3A}</a:tableStyleId>
              </a:tblPr>
              <a:tblGrid>
                <a:gridCol w="2832038">
                  <a:extLst>
                    <a:ext uri="{9D8B030D-6E8A-4147-A177-3AD203B41FA5}">
                      <a16:colId xmlns:a16="http://schemas.microsoft.com/office/drawing/2014/main" val="20000"/>
                    </a:ext>
                  </a:extLst>
                </a:gridCol>
                <a:gridCol w="2832038">
                  <a:extLst>
                    <a:ext uri="{9D8B030D-6E8A-4147-A177-3AD203B41FA5}">
                      <a16:colId xmlns:a16="http://schemas.microsoft.com/office/drawing/2014/main" val="20001"/>
                    </a:ext>
                  </a:extLst>
                </a:gridCol>
                <a:gridCol w="2832038">
                  <a:extLst>
                    <a:ext uri="{9D8B030D-6E8A-4147-A177-3AD203B41FA5}">
                      <a16:colId xmlns:a16="http://schemas.microsoft.com/office/drawing/2014/main" val="20002"/>
                    </a:ext>
                  </a:extLst>
                </a:gridCol>
                <a:gridCol w="2832038">
                  <a:extLst>
                    <a:ext uri="{9D8B030D-6E8A-4147-A177-3AD203B41FA5}">
                      <a16:colId xmlns:a16="http://schemas.microsoft.com/office/drawing/2014/main" val="20003"/>
                    </a:ext>
                  </a:extLst>
                </a:gridCol>
              </a:tblGrid>
              <a:tr h="370840">
                <a:tc>
                  <a:txBody>
                    <a:bodyPr/>
                    <a:lstStyle/>
                    <a:p>
                      <a:pPr algn="ctr"/>
                      <a:r>
                        <a:rPr lang="en-GB" sz="2000" kern="1200" dirty="0" err="1">
                          <a:solidFill>
                            <a:srgbClr val="002757"/>
                          </a:solidFill>
                          <a:latin typeface="+mn-lt"/>
                          <a:ea typeface="Tahoma"/>
                          <a:cs typeface="Tahoma"/>
                        </a:rPr>
                        <a:t>Feiten</a:t>
                      </a:r>
                      <a:r>
                        <a:rPr lang="en-GB" sz="2000" kern="1200" dirty="0">
                          <a:solidFill>
                            <a:srgbClr val="002757"/>
                          </a:solidFill>
                          <a:latin typeface="+mn-lt"/>
                          <a:ea typeface="Tahoma"/>
                          <a:cs typeface="Tahoma"/>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GB" sz="2000" kern="1200" dirty="0" err="1">
                          <a:solidFill>
                            <a:srgbClr val="002757"/>
                          </a:solidFill>
                          <a:latin typeface="+mn-lt"/>
                          <a:ea typeface="Tahoma"/>
                          <a:cs typeface="Tahoma"/>
                        </a:rPr>
                        <a:t>Kennis</a:t>
                      </a:r>
                      <a:r>
                        <a:rPr lang="en-GB" sz="2000" kern="1200" dirty="0">
                          <a:solidFill>
                            <a:srgbClr val="002757"/>
                          </a:solidFill>
                          <a:latin typeface="+mn-lt"/>
                          <a:ea typeface="Tahoma"/>
                          <a:cs typeface="Tahoma"/>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marR="0" lvl="3"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2000" kern="1200" dirty="0" err="1">
                          <a:solidFill>
                            <a:srgbClr val="002757"/>
                          </a:solidFill>
                          <a:latin typeface="+mn-lt"/>
                          <a:ea typeface="Tahoma"/>
                          <a:cs typeface="Tahoma"/>
                        </a:rPr>
                        <a:t>Hulpvraag</a:t>
                      </a:r>
                      <a:r>
                        <a:rPr lang="en-GB" sz="2000" kern="1200" dirty="0">
                          <a:solidFill>
                            <a:srgbClr val="002757"/>
                          </a:solidFill>
                          <a:latin typeface="+mn-lt"/>
                          <a:ea typeface="Tahoma"/>
                          <a:cs typeface="Tahoma"/>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GB" sz="2000" kern="1200" dirty="0">
                          <a:solidFill>
                            <a:srgbClr val="002757"/>
                          </a:solidFill>
                          <a:latin typeface="+mn-lt"/>
                          <a:ea typeface="Tahoma"/>
                          <a:cs typeface="Tahoma"/>
                        </a:rPr>
                        <a:t>Wat </a:t>
                      </a:r>
                      <a:r>
                        <a:rPr lang="en-GB" sz="2000" kern="1200" dirty="0" err="1">
                          <a:solidFill>
                            <a:srgbClr val="002757"/>
                          </a:solidFill>
                          <a:latin typeface="+mn-lt"/>
                          <a:ea typeface="Tahoma"/>
                          <a:cs typeface="Tahoma"/>
                        </a:rPr>
                        <a:t>raakt</a:t>
                      </a:r>
                      <a:r>
                        <a:rPr lang="en-GB" sz="2000" kern="1200" dirty="0">
                          <a:solidFill>
                            <a:srgbClr val="002757"/>
                          </a:solidFill>
                          <a:latin typeface="+mn-lt"/>
                          <a:ea typeface="Tahoma"/>
                          <a:cs typeface="Tahoma"/>
                        </a:rPr>
                        <a:t> je?</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marL="180000" lvl="3" indent="-180000">
                        <a:lnSpc>
                          <a:spcPct val="100000"/>
                        </a:lnSpc>
                        <a:buFont typeface="Arial" panose="020B0604020202020204" pitchFamily="34" charset="0"/>
                        <a:buChar char="•"/>
                      </a:pPr>
                      <a:r>
                        <a:rPr lang="nl-NL" sz="1500" kern="1200" dirty="0">
                          <a:solidFill>
                            <a:srgbClr val="002757"/>
                          </a:solidFill>
                          <a:latin typeface="+mn-lt"/>
                          <a:ea typeface="Tahoma"/>
                          <a:cs typeface="Tahoma"/>
                        </a:rPr>
                        <a:t>Marleen ondersteunt gezin met 3 kinderen (7, 10, 14). Hoofdfocus op jongste kinderen.</a:t>
                      </a:r>
                    </a:p>
                    <a:p>
                      <a:pPr marL="180000" lvl="3" indent="-180000">
                        <a:lnSpc>
                          <a:spcPct val="100000"/>
                        </a:lnSpc>
                        <a:buFont typeface="Arial" panose="020B0604020202020204" pitchFamily="34" charset="0"/>
                        <a:buChar char="•"/>
                      </a:pPr>
                      <a:r>
                        <a:rPr lang="nl-NL" sz="1500" kern="1200" dirty="0">
                          <a:solidFill>
                            <a:srgbClr val="002757"/>
                          </a:solidFill>
                          <a:latin typeface="+mn-lt"/>
                          <a:ea typeface="Tahoma"/>
                          <a:cs typeface="Tahoma"/>
                        </a:rPr>
                        <a:t>Marleen is in contact met de jongere via sociale media</a:t>
                      </a:r>
                    </a:p>
                    <a:p>
                      <a:pPr marL="180000" lvl="3" indent="-180000">
                        <a:lnSpc>
                          <a:spcPct val="100000"/>
                        </a:lnSpc>
                        <a:buFont typeface="Arial" panose="020B0604020202020204" pitchFamily="34" charset="0"/>
                        <a:buChar char="•"/>
                      </a:pPr>
                      <a:r>
                        <a:rPr lang="nl-NL" sz="1500" kern="1200" dirty="0">
                          <a:solidFill>
                            <a:srgbClr val="002757"/>
                          </a:solidFill>
                          <a:latin typeface="+mn-lt"/>
                          <a:ea typeface="Tahoma"/>
                          <a:cs typeface="Tahoma"/>
                        </a:rPr>
                        <a:t>Marleen merkt een post op dat de jongere het niet meer ziet zitten. Jongere heeft suïcidale gedachten. Foto vanop dak van een gebouw.</a:t>
                      </a:r>
                    </a:p>
                    <a:p>
                      <a:pPr marL="180000" lvl="3" indent="-180000">
                        <a:lnSpc>
                          <a:spcPct val="100000"/>
                        </a:lnSpc>
                        <a:buFont typeface="Arial" panose="020B0604020202020204" pitchFamily="34" charset="0"/>
                        <a:buChar char="•"/>
                      </a:pPr>
                      <a:r>
                        <a:rPr lang="nl-NL" sz="1500" kern="1200" dirty="0">
                          <a:solidFill>
                            <a:srgbClr val="002757"/>
                          </a:solidFill>
                          <a:latin typeface="+mn-lt"/>
                          <a:ea typeface="Tahoma"/>
                          <a:cs typeface="Tahoma"/>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180000" marR="0" lvl="3"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500" kern="1200" dirty="0">
                          <a:solidFill>
                            <a:srgbClr val="002757"/>
                          </a:solidFill>
                          <a:latin typeface="+mn-lt"/>
                          <a:ea typeface="Tahoma"/>
                          <a:cs typeface="Tahoma"/>
                        </a:rPr>
                        <a:t>Waar is de foto genomen?</a:t>
                      </a:r>
                    </a:p>
                    <a:p>
                      <a:pPr marL="180000" marR="0" lvl="3"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500" kern="1200" dirty="0">
                          <a:solidFill>
                            <a:srgbClr val="002757"/>
                          </a:solidFill>
                          <a:latin typeface="+mn-lt"/>
                          <a:ea typeface="Tahoma"/>
                          <a:cs typeface="Tahoma"/>
                        </a:rPr>
                        <a:t>Wanneer is de foto genomen?</a:t>
                      </a:r>
                    </a:p>
                    <a:p>
                      <a:pPr marL="180000" marR="0" lvl="3"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500" kern="1200" dirty="0">
                          <a:solidFill>
                            <a:srgbClr val="002757"/>
                          </a:solidFill>
                          <a:latin typeface="+mn-lt"/>
                          <a:ea typeface="Tahoma"/>
                          <a:cs typeface="Tahoma"/>
                        </a:rPr>
                        <a:t>…</a:t>
                      </a:r>
                    </a:p>
                    <a:p>
                      <a:endParaRPr lang="en-GB" sz="1500" kern="1200" dirty="0">
                        <a:solidFill>
                          <a:srgbClr val="002757"/>
                        </a:solidFill>
                        <a:latin typeface="+mn-lt"/>
                        <a:ea typeface="Tahoma"/>
                        <a:cs typeface="Tahoma"/>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180000" marR="0" lvl="3"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500" kern="1200" dirty="0">
                          <a:solidFill>
                            <a:srgbClr val="002757"/>
                          </a:solidFill>
                          <a:latin typeface="+mn-lt"/>
                          <a:ea typeface="Tahoma"/>
                          <a:cs typeface="Tahoma"/>
                        </a:rPr>
                        <a:t>Het al dan niet reageren op de post. </a:t>
                      </a:r>
                    </a:p>
                    <a:p>
                      <a:pPr marL="180000" marR="0" lvl="3"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500" kern="1200" dirty="0">
                          <a:solidFill>
                            <a:srgbClr val="002757"/>
                          </a:solidFill>
                          <a:latin typeface="+mn-lt"/>
                          <a:ea typeface="Tahoma"/>
                          <a:cs typeface="Tahoma"/>
                        </a:rPr>
                        <a:t>Hoe te reageren op de post?</a:t>
                      </a:r>
                    </a:p>
                    <a:p>
                      <a:pPr marL="180000" marR="0" lvl="3"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500" kern="1200" dirty="0">
                          <a:solidFill>
                            <a:srgbClr val="002757"/>
                          </a:solidFill>
                          <a:latin typeface="+mn-lt"/>
                          <a:ea typeface="Tahoma"/>
                          <a:cs typeface="Tahoma"/>
                        </a:rPr>
                        <a:t>Wat is een ethisch correcte handeling?</a:t>
                      </a:r>
                    </a:p>
                    <a:p>
                      <a:pPr marL="180000" marR="0" lvl="3"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500" kern="1200" dirty="0">
                          <a:solidFill>
                            <a:srgbClr val="002757"/>
                          </a:solidFill>
                          <a:latin typeface="+mn-lt"/>
                          <a:ea typeface="Tahoma"/>
                          <a:cs typeface="Tahoma"/>
                        </a:rPr>
                        <a:t>…</a:t>
                      </a:r>
                    </a:p>
                    <a:p>
                      <a:pPr marL="180000" marR="0" lvl="3"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500" kern="1200" dirty="0">
                        <a:solidFill>
                          <a:srgbClr val="002757"/>
                        </a:solidFill>
                        <a:latin typeface="+mn-lt"/>
                        <a:ea typeface="Tahoma"/>
                        <a:cs typeface="Tahoma"/>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180000" marR="0" lvl="3"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500" kern="1200" dirty="0">
                          <a:solidFill>
                            <a:srgbClr val="002757"/>
                          </a:solidFill>
                          <a:latin typeface="+mn-lt"/>
                          <a:ea typeface="Tahoma"/>
                          <a:cs typeface="Tahoma"/>
                        </a:rPr>
                        <a:t>Is het </a:t>
                      </a:r>
                      <a:r>
                        <a:rPr lang="en-GB" sz="1500" kern="1200" dirty="0" err="1">
                          <a:solidFill>
                            <a:srgbClr val="002757"/>
                          </a:solidFill>
                          <a:latin typeface="+mn-lt"/>
                          <a:ea typeface="Tahoma"/>
                          <a:cs typeface="Tahoma"/>
                        </a:rPr>
                        <a:t>aan</a:t>
                      </a:r>
                      <a:r>
                        <a:rPr lang="en-GB" sz="1500" kern="1200" dirty="0">
                          <a:solidFill>
                            <a:srgbClr val="002757"/>
                          </a:solidFill>
                          <a:latin typeface="+mn-lt"/>
                          <a:ea typeface="Tahoma"/>
                          <a:cs typeface="Tahoma"/>
                        </a:rPr>
                        <a:t> Marleen om </a:t>
                      </a:r>
                      <a:r>
                        <a:rPr lang="en-GB" sz="1500" kern="1200" dirty="0" err="1">
                          <a:solidFill>
                            <a:srgbClr val="002757"/>
                          </a:solidFill>
                          <a:latin typeface="+mn-lt"/>
                          <a:ea typeface="Tahoma"/>
                          <a:cs typeface="Tahoma"/>
                        </a:rPr>
                        <a:t>hierop</a:t>
                      </a:r>
                      <a:r>
                        <a:rPr lang="en-GB" sz="1500" kern="1200" dirty="0">
                          <a:solidFill>
                            <a:srgbClr val="002757"/>
                          </a:solidFill>
                          <a:latin typeface="+mn-lt"/>
                          <a:ea typeface="Tahoma"/>
                          <a:cs typeface="Tahoma"/>
                        </a:rPr>
                        <a:t> </a:t>
                      </a:r>
                      <a:r>
                        <a:rPr lang="en-GB" sz="1500" kern="1200" dirty="0" err="1">
                          <a:solidFill>
                            <a:srgbClr val="002757"/>
                          </a:solidFill>
                          <a:latin typeface="+mn-lt"/>
                          <a:ea typeface="Tahoma"/>
                          <a:cs typeface="Tahoma"/>
                        </a:rPr>
                        <a:t>te</a:t>
                      </a:r>
                      <a:r>
                        <a:rPr lang="en-GB" sz="1500" kern="1200" dirty="0">
                          <a:solidFill>
                            <a:srgbClr val="002757"/>
                          </a:solidFill>
                          <a:latin typeface="+mn-lt"/>
                          <a:ea typeface="Tahoma"/>
                          <a:cs typeface="Tahoma"/>
                        </a:rPr>
                        <a:t> </a:t>
                      </a:r>
                      <a:r>
                        <a:rPr lang="en-GB" sz="1500" kern="1200" dirty="0" err="1">
                          <a:solidFill>
                            <a:srgbClr val="002757"/>
                          </a:solidFill>
                          <a:latin typeface="+mn-lt"/>
                          <a:ea typeface="Tahoma"/>
                          <a:cs typeface="Tahoma"/>
                        </a:rPr>
                        <a:t>reageren</a:t>
                      </a:r>
                      <a:r>
                        <a:rPr lang="en-GB" sz="1500" kern="1200" dirty="0">
                          <a:solidFill>
                            <a:srgbClr val="002757"/>
                          </a:solidFill>
                          <a:latin typeface="+mn-lt"/>
                          <a:ea typeface="Tahoma"/>
                          <a:cs typeface="Tahoma"/>
                        </a:rPr>
                        <a:t>? (</a:t>
                      </a:r>
                      <a:r>
                        <a:rPr lang="en-GB" sz="1500" i="1" kern="1200" dirty="0" err="1">
                          <a:solidFill>
                            <a:srgbClr val="002757"/>
                          </a:solidFill>
                          <a:latin typeface="+mn-lt"/>
                          <a:ea typeface="Tahoma"/>
                          <a:cs typeface="Tahoma"/>
                        </a:rPr>
                        <a:t>Competentie</a:t>
                      </a:r>
                      <a:r>
                        <a:rPr lang="en-GB" sz="1500" i="0" kern="1200" dirty="0">
                          <a:solidFill>
                            <a:srgbClr val="002757"/>
                          </a:solidFill>
                          <a:latin typeface="+mn-lt"/>
                          <a:ea typeface="Tahoma"/>
                          <a:cs typeface="Tahoma"/>
                        </a:rPr>
                        <a:t>)</a:t>
                      </a:r>
                      <a:endParaRPr lang="en-GB" sz="1500" kern="1200" dirty="0">
                        <a:solidFill>
                          <a:srgbClr val="002757"/>
                        </a:solidFill>
                        <a:latin typeface="+mn-lt"/>
                        <a:ea typeface="Tahoma"/>
                        <a:cs typeface="Tahoma"/>
                      </a:endParaRPr>
                    </a:p>
                    <a:p>
                      <a:pPr marL="180000" marR="0" lvl="3"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500" kern="1200" dirty="0" err="1">
                          <a:solidFill>
                            <a:srgbClr val="002757"/>
                          </a:solidFill>
                          <a:latin typeface="+mn-lt"/>
                          <a:ea typeface="Tahoma"/>
                          <a:cs typeface="Tahoma"/>
                        </a:rPr>
                        <a:t>Hoever</a:t>
                      </a:r>
                      <a:r>
                        <a:rPr lang="en-GB" sz="1500" kern="1200" dirty="0">
                          <a:solidFill>
                            <a:srgbClr val="002757"/>
                          </a:solidFill>
                          <a:latin typeface="+mn-lt"/>
                          <a:ea typeface="Tahoma"/>
                          <a:cs typeface="Tahoma"/>
                        </a:rPr>
                        <a:t> </a:t>
                      </a:r>
                      <a:r>
                        <a:rPr lang="en-GB" sz="1500" kern="1200" dirty="0" err="1">
                          <a:solidFill>
                            <a:srgbClr val="002757"/>
                          </a:solidFill>
                          <a:latin typeface="+mn-lt"/>
                          <a:ea typeface="Tahoma"/>
                          <a:cs typeface="Tahoma"/>
                        </a:rPr>
                        <a:t>kan</a:t>
                      </a:r>
                      <a:r>
                        <a:rPr lang="en-GB" sz="1500" kern="1200" dirty="0">
                          <a:solidFill>
                            <a:srgbClr val="002757"/>
                          </a:solidFill>
                          <a:latin typeface="+mn-lt"/>
                          <a:ea typeface="Tahoma"/>
                          <a:cs typeface="Tahoma"/>
                        </a:rPr>
                        <a:t> men </a:t>
                      </a:r>
                      <a:r>
                        <a:rPr lang="en-GB" sz="1500" kern="1200" dirty="0" err="1">
                          <a:solidFill>
                            <a:srgbClr val="002757"/>
                          </a:solidFill>
                          <a:latin typeface="+mn-lt"/>
                          <a:ea typeface="Tahoma"/>
                          <a:cs typeface="Tahoma"/>
                        </a:rPr>
                        <a:t>gaan</a:t>
                      </a:r>
                      <a:r>
                        <a:rPr lang="en-GB" sz="1500" kern="1200" dirty="0">
                          <a:solidFill>
                            <a:srgbClr val="002757"/>
                          </a:solidFill>
                          <a:latin typeface="+mn-lt"/>
                          <a:ea typeface="Tahoma"/>
                          <a:cs typeface="Tahoma"/>
                        </a:rPr>
                        <a:t> in de </a:t>
                      </a:r>
                      <a:r>
                        <a:rPr lang="en-GB" sz="1500" kern="1200" dirty="0" err="1">
                          <a:solidFill>
                            <a:srgbClr val="002757"/>
                          </a:solidFill>
                          <a:latin typeface="+mn-lt"/>
                          <a:ea typeface="Tahoma"/>
                          <a:cs typeface="Tahoma"/>
                        </a:rPr>
                        <a:t>ondersteuning</a:t>
                      </a:r>
                      <a:r>
                        <a:rPr lang="en-GB" sz="1500" kern="1200" dirty="0">
                          <a:solidFill>
                            <a:srgbClr val="002757"/>
                          </a:solidFill>
                          <a:latin typeface="+mn-lt"/>
                          <a:ea typeface="Tahoma"/>
                          <a:cs typeface="Tahoma"/>
                        </a:rPr>
                        <a:t> van </a:t>
                      </a:r>
                      <a:r>
                        <a:rPr lang="en-GB" sz="1500" kern="1200" dirty="0" err="1">
                          <a:solidFill>
                            <a:srgbClr val="002757"/>
                          </a:solidFill>
                          <a:latin typeface="+mn-lt"/>
                          <a:ea typeface="Tahoma"/>
                          <a:cs typeface="Tahoma"/>
                        </a:rPr>
                        <a:t>iemand</a:t>
                      </a:r>
                      <a:r>
                        <a:rPr lang="en-GB" sz="1500" kern="1200" dirty="0">
                          <a:solidFill>
                            <a:srgbClr val="002757"/>
                          </a:solidFill>
                          <a:latin typeface="+mn-lt"/>
                          <a:ea typeface="Tahoma"/>
                          <a:cs typeface="Tahoma"/>
                        </a:rPr>
                        <a:t> die </a:t>
                      </a:r>
                      <a:r>
                        <a:rPr lang="en-GB" sz="1500" kern="1200" dirty="0" err="1">
                          <a:solidFill>
                            <a:srgbClr val="002757"/>
                          </a:solidFill>
                          <a:latin typeface="+mn-lt"/>
                          <a:ea typeface="Tahoma"/>
                          <a:cs typeface="Tahoma"/>
                        </a:rPr>
                        <a:t>niet</a:t>
                      </a:r>
                      <a:r>
                        <a:rPr lang="en-GB" sz="1500" kern="1200" dirty="0">
                          <a:solidFill>
                            <a:srgbClr val="002757"/>
                          </a:solidFill>
                          <a:latin typeface="+mn-lt"/>
                          <a:ea typeface="Tahoma"/>
                          <a:cs typeface="Tahoma"/>
                        </a:rPr>
                        <a:t> tot je </a:t>
                      </a:r>
                      <a:r>
                        <a:rPr lang="en-GB" sz="1500" kern="1200" dirty="0" err="1">
                          <a:solidFill>
                            <a:srgbClr val="002757"/>
                          </a:solidFill>
                          <a:latin typeface="+mn-lt"/>
                          <a:ea typeface="Tahoma"/>
                          <a:cs typeface="Tahoma"/>
                        </a:rPr>
                        <a:t>hulpgroep</a:t>
                      </a:r>
                      <a:r>
                        <a:rPr lang="en-GB" sz="1500" kern="1200" dirty="0">
                          <a:solidFill>
                            <a:srgbClr val="002757"/>
                          </a:solidFill>
                          <a:latin typeface="+mn-lt"/>
                          <a:ea typeface="Tahoma"/>
                          <a:cs typeface="Tahoma"/>
                        </a:rPr>
                        <a:t> </a:t>
                      </a:r>
                      <a:r>
                        <a:rPr lang="en-GB" sz="1500" kern="1200" dirty="0" err="1">
                          <a:solidFill>
                            <a:srgbClr val="002757"/>
                          </a:solidFill>
                          <a:latin typeface="+mn-lt"/>
                          <a:ea typeface="Tahoma"/>
                          <a:cs typeface="Tahoma"/>
                        </a:rPr>
                        <a:t>behoort</a:t>
                      </a:r>
                      <a:r>
                        <a:rPr lang="en-GB" sz="1500" kern="1200" dirty="0">
                          <a:solidFill>
                            <a:srgbClr val="002757"/>
                          </a:solidFill>
                          <a:latin typeface="+mn-lt"/>
                          <a:ea typeface="Tahoma"/>
                          <a:cs typeface="Tahoma"/>
                        </a:rPr>
                        <a:t>? Moet </a:t>
                      </a:r>
                      <a:r>
                        <a:rPr lang="en-GB" sz="1500" kern="1200" dirty="0" err="1">
                          <a:solidFill>
                            <a:srgbClr val="002757"/>
                          </a:solidFill>
                          <a:latin typeface="+mn-lt"/>
                          <a:ea typeface="Tahoma"/>
                          <a:cs typeface="Tahoma"/>
                        </a:rPr>
                        <a:t>ik</a:t>
                      </a:r>
                      <a:r>
                        <a:rPr lang="en-GB" sz="1500" kern="1200" dirty="0">
                          <a:solidFill>
                            <a:srgbClr val="002757"/>
                          </a:solidFill>
                          <a:latin typeface="+mn-lt"/>
                          <a:ea typeface="Tahoma"/>
                          <a:cs typeface="Tahoma"/>
                        </a:rPr>
                        <a:t> </a:t>
                      </a:r>
                      <a:r>
                        <a:rPr lang="en-GB" sz="1500" kern="1200" dirty="0" err="1">
                          <a:solidFill>
                            <a:srgbClr val="002757"/>
                          </a:solidFill>
                          <a:latin typeface="+mn-lt"/>
                          <a:ea typeface="Tahoma"/>
                          <a:cs typeface="Tahoma"/>
                        </a:rPr>
                        <a:t>als</a:t>
                      </a:r>
                      <a:r>
                        <a:rPr lang="en-GB" sz="1500" kern="1200" dirty="0">
                          <a:solidFill>
                            <a:srgbClr val="002757"/>
                          </a:solidFill>
                          <a:latin typeface="+mn-lt"/>
                          <a:ea typeface="Tahoma"/>
                          <a:cs typeface="Tahoma"/>
                        </a:rPr>
                        <a:t> </a:t>
                      </a:r>
                      <a:r>
                        <a:rPr lang="en-GB" sz="1500" kern="1200" dirty="0" err="1">
                          <a:solidFill>
                            <a:srgbClr val="002757"/>
                          </a:solidFill>
                          <a:latin typeface="+mn-lt"/>
                          <a:ea typeface="Tahoma"/>
                          <a:cs typeface="Tahoma"/>
                        </a:rPr>
                        <a:t>sociaal</a:t>
                      </a:r>
                      <a:r>
                        <a:rPr lang="en-GB" sz="1500" kern="1200" dirty="0">
                          <a:solidFill>
                            <a:srgbClr val="002757"/>
                          </a:solidFill>
                          <a:latin typeface="+mn-lt"/>
                          <a:ea typeface="Tahoma"/>
                          <a:cs typeface="Tahoma"/>
                        </a:rPr>
                        <a:t> </a:t>
                      </a:r>
                      <a:r>
                        <a:rPr lang="en-GB" sz="1500" kern="1200" dirty="0" err="1">
                          <a:solidFill>
                            <a:srgbClr val="002757"/>
                          </a:solidFill>
                          <a:latin typeface="+mn-lt"/>
                          <a:ea typeface="Tahoma"/>
                          <a:cs typeface="Tahoma"/>
                        </a:rPr>
                        <a:t>werker</a:t>
                      </a:r>
                      <a:r>
                        <a:rPr lang="en-GB" sz="1500" kern="1200" dirty="0">
                          <a:solidFill>
                            <a:srgbClr val="002757"/>
                          </a:solidFill>
                          <a:latin typeface="+mn-lt"/>
                          <a:ea typeface="Tahoma"/>
                          <a:cs typeface="Tahoma"/>
                        </a:rPr>
                        <a:t> </a:t>
                      </a:r>
                      <a:r>
                        <a:rPr lang="en-GB" sz="1500" kern="1200" dirty="0" err="1">
                          <a:solidFill>
                            <a:srgbClr val="002757"/>
                          </a:solidFill>
                          <a:latin typeface="+mn-lt"/>
                          <a:ea typeface="Tahoma"/>
                          <a:cs typeface="Tahoma"/>
                        </a:rPr>
                        <a:t>reageren</a:t>
                      </a:r>
                      <a:r>
                        <a:rPr lang="en-GB" sz="1500" kern="1200" dirty="0">
                          <a:solidFill>
                            <a:srgbClr val="002757"/>
                          </a:solidFill>
                          <a:latin typeface="+mn-lt"/>
                          <a:ea typeface="Tahoma"/>
                          <a:cs typeface="Tahoma"/>
                        </a:rPr>
                        <a:t>? </a:t>
                      </a:r>
                    </a:p>
                    <a:p>
                      <a:pPr marL="180000" marR="0" lvl="3"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500" kern="1200" dirty="0" err="1">
                          <a:solidFill>
                            <a:srgbClr val="002757"/>
                          </a:solidFill>
                          <a:latin typeface="+mn-lt"/>
                          <a:ea typeface="Tahoma"/>
                          <a:cs typeface="Tahoma"/>
                        </a:rPr>
                        <a:t>Opent</a:t>
                      </a:r>
                      <a:r>
                        <a:rPr lang="en-GB" sz="1500" kern="1200" dirty="0">
                          <a:solidFill>
                            <a:srgbClr val="002757"/>
                          </a:solidFill>
                          <a:latin typeface="+mn-lt"/>
                          <a:ea typeface="Tahoma"/>
                          <a:cs typeface="Tahoma"/>
                        </a:rPr>
                        <a:t> </a:t>
                      </a:r>
                      <a:r>
                        <a:rPr lang="en-GB" sz="1500" kern="1200" dirty="0" err="1">
                          <a:solidFill>
                            <a:srgbClr val="002757"/>
                          </a:solidFill>
                          <a:latin typeface="+mn-lt"/>
                          <a:ea typeface="Tahoma"/>
                          <a:cs typeface="Tahoma"/>
                        </a:rPr>
                        <a:t>dit</a:t>
                      </a:r>
                      <a:r>
                        <a:rPr lang="en-GB" sz="1500" kern="1200" dirty="0">
                          <a:solidFill>
                            <a:srgbClr val="002757"/>
                          </a:solidFill>
                          <a:latin typeface="+mn-lt"/>
                          <a:ea typeface="Tahoma"/>
                          <a:cs typeface="Tahoma"/>
                        </a:rPr>
                        <a:t> </a:t>
                      </a:r>
                      <a:r>
                        <a:rPr lang="en-GB" sz="1500" kern="1200" dirty="0" err="1">
                          <a:solidFill>
                            <a:srgbClr val="002757"/>
                          </a:solidFill>
                          <a:latin typeface="+mn-lt"/>
                          <a:ea typeface="Tahoma"/>
                          <a:cs typeface="Tahoma"/>
                        </a:rPr>
                        <a:t>niet</a:t>
                      </a:r>
                      <a:r>
                        <a:rPr lang="en-GB" sz="1500" kern="1200" dirty="0">
                          <a:solidFill>
                            <a:srgbClr val="002757"/>
                          </a:solidFill>
                          <a:latin typeface="+mn-lt"/>
                          <a:ea typeface="Tahoma"/>
                          <a:cs typeface="Tahoma"/>
                        </a:rPr>
                        <a:t> de </a:t>
                      </a:r>
                      <a:r>
                        <a:rPr lang="en-GB" sz="1500" kern="1200" dirty="0" err="1">
                          <a:solidFill>
                            <a:srgbClr val="002757"/>
                          </a:solidFill>
                          <a:latin typeface="+mn-lt"/>
                          <a:ea typeface="Tahoma"/>
                          <a:cs typeface="Tahoma"/>
                        </a:rPr>
                        <a:t>deur</a:t>
                      </a:r>
                      <a:r>
                        <a:rPr lang="en-GB" sz="1500" kern="1200" dirty="0">
                          <a:solidFill>
                            <a:srgbClr val="002757"/>
                          </a:solidFill>
                          <a:latin typeface="+mn-lt"/>
                          <a:ea typeface="Tahoma"/>
                          <a:cs typeface="Tahoma"/>
                        </a:rPr>
                        <a:t> tot continue </a:t>
                      </a:r>
                      <a:r>
                        <a:rPr lang="en-GB" sz="1500" kern="1200" dirty="0" err="1">
                          <a:solidFill>
                            <a:srgbClr val="002757"/>
                          </a:solidFill>
                          <a:latin typeface="+mn-lt"/>
                          <a:ea typeface="Tahoma"/>
                          <a:cs typeface="Tahoma"/>
                        </a:rPr>
                        <a:t>aanwezigheid</a:t>
                      </a:r>
                      <a:r>
                        <a:rPr lang="en-GB" sz="1500" kern="1200" dirty="0">
                          <a:solidFill>
                            <a:srgbClr val="002757"/>
                          </a:solidFill>
                          <a:latin typeface="+mn-lt"/>
                          <a:ea typeface="Tahoma"/>
                          <a:cs typeface="Tahoma"/>
                        </a:rPr>
                        <a:t>? (</a:t>
                      </a:r>
                      <a:r>
                        <a:rPr lang="en-GB" sz="1500" i="1" kern="1200" dirty="0" err="1">
                          <a:solidFill>
                            <a:srgbClr val="002757"/>
                          </a:solidFill>
                          <a:latin typeface="+mn-lt"/>
                          <a:ea typeface="Tahoma"/>
                          <a:cs typeface="Tahoma"/>
                        </a:rPr>
                        <a:t>Relaties</a:t>
                      </a:r>
                      <a:r>
                        <a:rPr lang="en-GB" sz="1500" i="1" kern="1200" dirty="0">
                          <a:solidFill>
                            <a:srgbClr val="002757"/>
                          </a:solidFill>
                          <a:latin typeface="+mn-lt"/>
                          <a:ea typeface="Tahoma"/>
                          <a:cs typeface="Tahoma"/>
                        </a:rPr>
                        <a:t> &amp; </a:t>
                      </a:r>
                      <a:r>
                        <a:rPr lang="en-GB" sz="1500" i="1" kern="1200" dirty="0" err="1">
                          <a:solidFill>
                            <a:srgbClr val="002757"/>
                          </a:solidFill>
                          <a:latin typeface="+mn-lt"/>
                          <a:ea typeface="Tahoma"/>
                          <a:cs typeface="Tahoma"/>
                        </a:rPr>
                        <a:t>grenzen</a:t>
                      </a:r>
                      <a:r>
                        <a:rPr lang="en-GB" sz="1500" i="1" kern="1200" dirty="0">
                          <a:solidFill>
                            <a:srgbClr val="002757"/>
                          </a:solidFill>
                          <a:latin typeface="+mn-lt"/>
                          <a:ea typeface="Tahoma"/>
                          <a:cs typeface="Tahoma"/>
                        </a:rPr>
                        <a:t>)</a:t>
                      </a:r>
                    </a:p>
                    <a:p>
                      <a:pPr marL="180000" marR="0" lvl="3"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500" i="1" kern="1200" dirty="0">
                          <a:solidFill>
                            <a:srgbClr val="002757"/>
                          </a:solidFill>
                          <a:latin typeface="+mn-lt"/>
                          <a:ea typeface="Tahoma"/>
                          <a:cs typeface="Tahoma"/>
                        </a:rPr>
                        <a:t>…</a:t>
                      </a:r>
                      <a:endParaRPr lang="en-GB" sz="1500" kern="1200" dirty="0">
                        <a:solidFill>
                          <a:srgbClr val="002757"/>
                        </a:solidFill>
                        <a:latin typeface="+mn-lt"/>
                        <a:ea typeface="Tahoma"/>
                        <a:cs typeface="Tahoma"/>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pic>
        <p:nvPicPr>
          <p:cNvPr id="5" name="Afbeelding 1" descr="Image result for research and expertis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66825"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30167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6778" y="1384246"/>
            <a:ext cx="9948333" cy="4750153"/>
          </a:xfrm>
        </p:spPr>
        <p:txBody>
          <a:bodyPr/>
          <a:lstStyle/>
          <a:p>
            <a:pPr marL="0" lvl="1" indent="0">
              <a:lnSpc>
                <a:spcPct val="100000"/>
              </a:lnSpc>
              <a:spcBef>
                <a:spcPts val="800"/>
              </a:spcBef>
              <a:buNone/>
            </a:pPr>
            <a:r>
              <a:rPr lang="nl-NL" u="sng" dirty="0">
                <a:ea typeface="Tahoma"/>
                <a:cs typeface="Tahoma"/>
              </a:rPr>
              <a:t>Stap 2</a:t>
            </a:r>
            <a:r>
              <a:rPr lang="nl-NL" dirty="0">
                <a:ea typeface="Tahoma"/>
                <a:cs typeface="Tahoma"/>
              </a:rPr>
              <a:t>: Verhelderen van betekenissen en motieven</a:t>
            </a:r>
          </a:p>
          <a:p>
            <a:pPr marL="352800" lvl="2">
              <a:lnSpc>
                <a:spcPct val="100000"/>
              </a:lnSpc>
            </a:pPr>
            <a:r>
              <a:rPr lang="nl-NL" dirty="0">
                <a:ea typeface="Tahoma"/>
                <a:cs typeface="Tahoma"/>
              </a:rPr>
              <a:t>Welke </a:t>
            </a:r>
            <a:r>
              <a:rPr lang="nl-NL" dirty="0" err="1">
                <a:ea typeface="Tahoma"/>
                <a:cs typeface="Tahoma"/>
              </a:rPr>
              <a:t>intuïties</a:t>
            </a:r>
            <a:r>
              <a:rPr lang="nl-NL" dirty="0">
                <a:ea typeface="Tahoma"/>
                <a:cs typeface="Tahoma"/>
              </a:rPr>
              <a:t> heb je? Vanwaar komen deze </a:t>
            </a:r>
            <a:r>
              <a:rPr lang="nl-NL" dirty="0" err="1">
                <a:ea typeface="Tahoma"/>
                <a:cs typeface="Tahoma"/>
              </a:rPr>
              <a:t>intuïties</a:t>
            </a:r>
            <a:r>
              <a:rPr lang="nl-NL" dirty="0">
                <a:ea typeface="Tahoma"/>
                <a:cs typeface="Tahoma"/>
              </a:rPr>
              <a:t>? Wat zijn uw ervaringen met sociale media, met hulpverlening?</a:t>
            </a:r>
          </a:p>
          <a:p>
            <a:pPr marL="352800" lvl="2">
              <a:lnSpc>
                <a:spcPct val="100000"/>
              </a:lnSpc>
            </a:pPr>
            <a:r>
              <a:rPr lang="nl-NL" dirty="0">
                <a:ea typeface="Tahoma"/>
                <a:cs typeface="Tahoma"/>
              </a:rPr>
              <a:t>Machtsverhouding</a:t>
            </a:r>
          </a:p>
        </p:txBody>
      </p:sp>
      <p:sp>
        <p:nvSpPr>
          <p:cNvPr id="4" name="Tijdelijke aanduiding voor inhoud 2">
            <a:extLst>
              <a:ext uri="{FF2B5EF4-FFF2-40B4-BE49-F238E27FC236}">
                <a16:creationId xmlns:a16="http://schemas.microsoft.com/office/drawing/2014/main" id="{D579E2AC-3961-8148-9DC4-108A52A3A357}"/>
              </a:ext>
            </a:extLst>
          </p:cNvPr>
          <p:cNvSpPr>
            <a:spLocks noGrp="1"/>
          </p:cNvSpPr>
          <p:nvPr>
            <p:ph type="title"/>
          </p:nvPr>
        </p:nvSpPr>
        <p:spPr>
          <a:xfrm>
            <a:off x="1876778" y="627116"/>
            <a:ext cx="9948332" cy="757130"/>
          </a:xfrm>
        </p:spPr>
        <p:txBody>
          <a:bodyPr anchor="ctr">
            <a:spAutoFit/>
          </a:bodyPr>
          <a:lstStyle/>
          <a:p>
            <a:r>
              <a:rPr lang="nl-NL" dirty="0">
                <a:ea typeface="Tahoma"/>
                <a:cs typeface="Tahoma"/>
              </a:rPr>
              <a:t>Ethiek van sociale media – Casus </a:t>
            </a:r>
          </a:p>
        </p:txBody>
      </p:sp>
      <p:graphicFrame>
        <p:nvGraphicFramePr>
          <p:cNvPr id="5" name="Table 4"/>
          <p:cNvGraphicFramePr>
            <a:graphicFrameLocks noGrp="1"/>
          </p:cNvGraphicFramePr>
          <p:nvPr>
            <p:extLst>
              <p:ext uri="{D42A27DB-BD31-4B8C-83A1-F6EECF244321}">
                <p14:modId xmlns:p14="http://schemas.microsoft.com/office/powerpoint/2010/main" val="605325013"/>
              </p:ext>
            </p:extLst>
          </p:nvPr>
        </p:nvGraphicFramePr>
        <p:xfrm>
          <a:off x="705677" y="2951922"/>
          <a:ext cx="11119434" cy="2087880"/>
        </p:xfrm>
        <a:graphic>
          <a:graphicData uri="http://schemas.openxmlformats.org/drawingml/2006/table">
            <a:tbl>
              <a:tblPr firstRow="1" bandRow="1">
                <a:tableStyleId>{5C22544A-7EE6-4342-B048-85BDC9FD1C3A}</a:tableStyleId>
              </a:tblPr>
              <a:tblGrid>
                <a:gridCol w="3706478">
                  <a:extLst>
                    <a:ext uri="{9D8B030D-6E8A-4147-A177-3AD203B41FA5}">
                      <a16:colId xmlns:a16="http://schemas.microsoft.com/office/drawing/2014/main" val="20000"/>
                    </a:ext>
                  </a:extLst>
                </a:gridCol>
                <a:gridCol w="3706478">
                  <a:extLst>
                    <a:ext uri="{9D8B030D-6E8A-4147-A177-3AD203B41FA5}">
                      <a16:colId xmlns:a16="http://schemas.microsoft.com/office/drawing/2014/main" val="20001"/>
                    </a:ext>
                  </a:extLst>
                </a:gridCol>
                <a:gridCol w="3706478">
                  <a:extLst>
                    <a:ext uri="{9D8B030D-6E8A-4147-A177-3AD203B41FA5}">
                      <a16:colId xmlns:a16="http://schemas.microsoft.com/office/drawing/2014/main" val="20002"/>
                    </a:ext>
                  </a:extLst>
                </a:gridCol>
              </a:tblGrid>
              <a:tr h="370840">
                <a:tc>
                  <a:txBody>
                    <a:bodyPr/>
                    <a:lstStyle/>
                    <a:p>
                      <a:pPr algn="ctr"/>
                      <a:r>
                        <a:rPr lang="en-GB" sz="2000" kern="1200" dirty="0" err="1">
                          <a:solidFill>
                            <a:srgbClr val="002757"/>
                          </a:solidFill>
                          <a:latin typeface="+mn-lt"/>
                          <a:ea typeface="Tahoma"/>
                          <a:cs typeface="Tahoma"/>
                        </a:rPr>
                        <a:t>Intuïties</a:t>
                      </a:r>
                      <a:r>
                        <a:rPr lang="en-GB" sz="2000" kern="1200" dirty="0">
                          <a:solidFill>
                            <a:srgbClr val="002757"/>
                          </a:solidFill>
                          <a:latin typeface="+mn-lt"/>
                          <a:ea typeface="Tahoma"/>
                          <a:cs typeface="Tahoma"/>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GB" sz="2000" kern="1200" dirty="0" err="1">
                          <a:solidFill>
                            <a:srgbClr val="002757"/>
                          </a:solidFill>
                          <a:latin typeface="+mn-lt"/>
                          <a:ea typeface="Tahoma"/>
                          <a:cs typeface="Tahoma"/>
                        </a:rPr>
                        <a:t>Waarom</a:t>
                      </a:r>
                      <a:r>
                        <a:rPr lang="en-GB" sz="2000" kern="1200" dirty="0">
                          <a:solidFill>
                            <a:srgbClr val="002757"/>
                          </a:solidFill>
                          <a:latin typeface="+mn-lt"/>
                          <a:ea typeface="Tahoma"/>
                          <a:cs typeface="Tahoma"/>
                        </a:rPr>
                        <a:t>/</a:t>
                      </a:r>
                      <a:r>
                        <a:rPr lang="en-GB" sz="2000" kern="1200" dirty="0" err="1">
                          <a:solidFill>
                            <a:srgbClr val="002757"/>
                          </a:solidFill>
                          <a:latin typeface="+mn-lt"/>
                          <a:ea typeface="Tahoma"/>
                          <a:cs typeface="Tahoma"/>
                        </a:rPr>
                        <a:t>vanwaar</a:t>
                      </a:r>
                      <a:r>
                        <a:rPr lang="en-GB" sz="2000" kern="1200" dirty="0">
                          <a:solidFill>
                            <a:srgbClr val="002757"/>
                          </a:solidFill>
                          <a:latin typeface="+mn-lt"/>
                          <a:ea typeface="Tahoma"/>
                          <a:cs typeface="Tahoma"/>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marR="0" lvl="3"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2000" kern="1200" dirty="0" err="1">
                          <a:solidFill>
                            <a:srgbClr val="002757"/>
                          </a:solidFill>
                          <a:latin typeface="+mn-lt"/>
                          <a:ea typeface="Tahoma"/>
                          <a:cs typeface="Tahoma"/>
                        </a:rPr>
                        <a:t>Ervaringen</a:t>
                      </a:r>
                      <a:r>
                        <a:rPr lang="en-GB" sz="2000" kern="1200" dirty="0">
                          <a:solidFill>
                            <a:srgbClr val="002757"/>
                          </a:solidFill>
                          <a:latin typeface="+mn-lt"/>
                          <a:ea typeface="Tahoma"/>
                          <a:cs typeface="Tahoma"/>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marL="180000" lvl="3" indent="-180000">
                        <a:lnSpc>
                          <a:spcPct val="100000"/>
                        </a:lnSpc>
                        <a:buFont typeface="Arial" panose="020B0604020202020204" pitchFamily="34" charset="0"/>
                        <a:buChar char="•"/>
                      </a:pPr>
                      <a:r>
                        <a:rPr lang="nl-NL" sz="1500" kern="1200" dirty="0">
                          <a:solidFill>
                            <a:srgbClr val="002757"/>
                          </a:solidFill>
                          <a:latin typeface="+mn-lt"/>
                          <a:ea typeface="Tahoma"/>
                          <a:cs typeface="Tahoma"/>
                        </a:rPr>
                        <a:t>Er</a:t>
                      </a:r>
                      <a:r>
                        <a:rPr lang="nl-NL" sz="1500" kern="1200" baseline="0" dirty="0">
                          <a:solidFill>
                            <a:srgbClr val="002757"/>
                          </a:solidFill>
                          <a:latin typeface="+mn-lt"/>
                          <a:ea typeface="Tahoma"/>
                          <a:cs typeface="Tahoma"/>
                        </a:rPr>
                        <a:t> moet actie ondernomen worden.</a:t>
                      </a:r>
                    </a:p>
                    <a:p>
                      <a:pPr marL="180000" lvl="3" indent="-180000">
                        <a:lnSpc>
                          <a:spcPct val="100000"/>
                        </a:lnSpc>
                        <a:buFont typeface="Arial" panose="020B0604020202020204" pitchFamily="34" charset="0"/>
                        <a:buChar char="•"/>
                      </a:pPr>
                      <a:r>
                        <a:rPr lang="nl-NL" sz="1500" kern="1200" baseline="0" dirty="0">
                          <a:solidFill>
                            <a:srgbClr val="002757"/>
                          </a:solidFill>
                          <a:latin typeface="+mn-lt"/>
                          <a:ea typeface="Tahoma"/>
                          <a:cs typeface="Tahoma"/>
                        </a:rPr>
                        <a:t>De zorg voor de jongere staat voorop, daarom doe ik dit werk.</a:t>
                      </a:r>
                    </a:p>
                    <a:p>
                      <a:pPr marL="180000" lvl="3" indent="-180000">
                        <a:lnSpc>
                          <a:spcPct val="100000"/>
                        </a:lnSpc>
                        <a:buFont typeface="Arial" panose="020B0604020202020204" pitchFamily="34" charset="0"/>
                        <a:buChar char="•"/>
                      </a:pPr>
                      <a:r>
                        <a:rPr lang="nl-NL" sz="1500" kern="1200" baseline="0" dirty="0">
                          <a:solidFill>
                            <a:srgbClr val="002757"/>
                          </a:solidFill>
                          <a:latin typeface="+mn-lt"/>
                          <a:ea typeface="Tahoma"/>
                          <a:cs typeface="Tahoma"/>
                        </a:rPr>
                        <a:t>Ik contacteer iemand een collega want dit is niet mijn expertise.</a:t>
                      </a:r>
                    </a:p>
                    <a:p>
                      <a:pPr marL="180000" lvl="3" indent="-180000">
                        <a:lnSpc>
                          <a:spcPct val="100000"/>
                        </a:lnSpc>
                        <a:buFont typeface="Arial" panose="020B0604020202020204" pitchFamily="34" charset="0"/>
                        <a:buChar char="•"/>
                      </a:pPr>
                      <a:r>
                        <a:rPr lang="nl-NL" sz="1500" kern="1200" baseline="0" dirty="0">
                          <a:solidFill>
                            <a:srgbClr val="002757"/>
                          </a:solidFill>
                          <a:latin typeface="+mn-lt"/>
                          <a:ea typeface="Tahoma"/>
                          <a:cs typeface="Tahoma"/>
                        </a:rPr>
                        <a:t>…</a:t>
                      </a:r>
                    </a:p>
                    <a:p>
                      <a:pPr marL="180000" lvl="3" indent="-180000">
                        <a:lnSpc>
                          <a:spcPct val="100000"/>
                        </a:lnSpc>
                        <a:buFont typeface="Arial" panose="020B0604020202020204" pitchFamily="34" charset="0"/>
                        <a:buChar char="•"/>
                      </a:pPr>
                      <a:endParaRPr lang="nl-NL" sz="1500" kern="1200" dirty="0">
                        <a:solidFill>
                          <a:srgbClr val="002757"/>
                        </a:solidFill>
                        <a:latin typeface="+mn-lt"/>
                        <a:ea typeface="Tahoma"/>
                        <a:cs typeface="Tahoma"/>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180000" lvl="3" indent="-180000" algn="l" defTabSz="914400" rtl="0" eaLnBrk="1" latinLnBrk="0" hangingPunct="1">
                        <a:lnSpc>
                          <a:spcPct val="100000"/>
                        </a:lnSpc>
                        <a:buFont typeface="Arial" panose="020B0604020202020204" pitchFamily="34" charset="0"/>
                        <a:buChar char="•"/>
                      </a:pPr>
                      <a:r>
                        <a:rPr lang="nl-BE" sz="1500" kern="1200" baseline="0" noProof="0" dirty="0">
                          <a:solidFill>
                            <a:srgbClr val="002757"/>
                          </a:solidFill>
                          <a:latin typeface="+mn-lt"/>
                          <a:ea typeface="Tahoma"/>
                          <a:cs typeface="Tahoma"/>
                        </a:rPr>
                        <a:t>Ervaring met (poging tot) zelfmoord</a:t>
                      </a:r>
                    </a:p>
                    <a:p>
                      <a:pPr marL="180000" lvl="3" indent="-180000" algn="l" defTabSz="914400" rtl="0" eaLnBrk="1" latinLnBrk="0" hangingPunct="1">
                        <a:lnSpc>
                          <a:spcPct val="100000"/>
                        </a:lnSpc>
                        <a:buFont typeface="Arial" panose="020B0604020202020204" pitchFamily="34" charset="0"/>
                        <a:buChar char="•"/>
                      </a:pPr>
                      <a:r>
                        <a:rPr lang="nl-BE" sz="1500" kern="1200" baseline="0" noProof="0" dirty="0">
                          <a:solidFill>
                            <a:srgbClr val="002757"/>
                          </a:solidFill>
                          <a:latin typeface="+mn-lt"/>
                          <a:ea typeface="Tahoma"/>
                          <a:cs typeface="Tahoma"/>
                        </a:rPr>
                        <a:t>Ervaring met het helpen van iemand die niet tot de cliëntengroep behoorde en op aangesproken geworden door werkgever.</a:t>
                      </a:r>
                    </a:p>
                    <a:p>
                      <a:pPr marL="180000" lvl="3" indent="-180000" algn="l" defTabSz="914400" rtl="0" eaLnBrk="1" latinLnBrk="0" hangingPunct="1">
                        <a:lnSpc>
                          <a:spcPct val="100000"/>
                        </a:lnSpc>
                        <a:buFont typeface="Arial" panose="020B0604020202020204" pitchFamily="34" charset="0"/>
                        <a:buChar char="•"/>
                      </a:pPr>
                      <a:r>
                        <a:rPr lang="nl-BE" sz="1500" kern="1200" baseline="0" noProof="0" dirty="0">
                          <a:solidFill>
                            <a:srgbClr val="002757"/>
                          </a:solidFill>
                          <a:latin typeface="+mn-lt"/>
                          <a:ea typeface="Tahoma"/>
                          <a:cs typeface="Tahoma"/>
                        </a:rPr>
                        <a:t>Ervaring kan positief of negatief zijn</a:t>
                      </a:r>
                    </a:p>
                    <a:p>
                      <a:pPr marL="180000" lvl="3" indent="-180000" algn="l" defTabSz="914400" rtl="0" eaLnBrk="1" latinLnBrk="0" hangingPunct="1">
                        <a:lnSpc>
                          <a:spcPct val="100000"/>
                        </a:lnSpc>
                        <a:buFont typeface="Arial" panose="020B0604020202020204" pitchFamily="34" charset="0"/>
                        <a:buChar char="•"/>
                      </a:pPr>
                      <a:r>
                        <a:rPr lang="nl-BE" sz="1500" kern="1200" baseline="0" noProof="0" dirty="0">
                          <a:solidFill>
                            <a:srgbClr val="002757"/>
                          </a:solidFill>
                          <a:latin typeface="+mn-lt"/>
                          <a:ea typeface="Tahoma"/>
                          <a:cs typeface="Tahoma"/>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180000" marR="0" lvl="3"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BE" sz="1500" kern="1200" noProof="0" dirty="0">
                          <a:solidFill>
                            <a:srgbClr val="002757"/>
                          </a:solidFill>
                          <a:latin typeface="+mn-lt"/>
                          <a:ea typeface="Tahoma"/>
                          <a:cs typeface="Tahoma"/>
                        </a:rPr>
                        <a:t>Sociale media stellen de zaken rooskleuriger of zwartgalliger voor dan ze zijn.</a:t>
                      </a:r>
                      <a:r>
                        <a:rPr lang="nl-BE" sz="1500" kern="1200" baseline="0" noProof="0" dirty="0">
                          <a:solidFill>
                            <a:srgbClr val="002757"/>
                          </a:solidFill>
                          <a:latin typeface="+mn-lt"/>
                          <a:ea typeface="Tahoma"/>
                          <a:cs typeface="Tahoma"/>
                        </a:rPr>
                        <a:t> Ik ben terughoudend.</a:t>
                      </a:r>
                    </a:p>
                    <a:p>
                      <a:pPr marL="180000" marR="0" lvl="3"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BE" sz="1500" kern="1200" baseline="0" noProof="0" dirty="0">
                          <a:solidFill>
                            <a:srgbClr val="002757"/>
                          </a:solidFill>
                          <a:latin typeface="+mn-lt"/>
                          <a:ea typeface="Tahoma"/>
                          <a:cs typeface="Tahoma"/>
                        </a:rPr>
                        <a:t>…</a:t>
                      </a:r>
                      <a:endParaRPr lang="nl-BE" sz="1500" kern="1200" noProof="0" dirty="0">
                        <a:solidFill>
                          <a:srgbClr val="002757"/>
                        </a:solidFill>
                        <a:latin typeface="+mn-lt"/>
                        <a:ea typeface="Tahoma"/>
                        <a:cs typeface="Tahoma"/>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pic>
        <p:nvPicPr>
          <p:cNvPr id="6" name="Afbeelding 1" descr="Image result for research and expertis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66825"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21903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D579E2AC-3961-8148-9DC4-108A52A3A357}"/>
              </a:ext>
            </a:extLst>
          </p:cNvPr>
          <p:cNvSpPr>
            <a:spLocks noGrp="1"/>
          </p:cNvSpPr>
          <p:nvPr>
            <p:ph type="title"/>
          </p:nvPr>
        </p:nvSpPr>
        <p:spPr>
          <a:xfrm>
            <a:off x="1876778" y="627116"/>
            <a:ext cx="9948332" cy="757130"/>
          </a:xfrm>
        </p:spPr>
        <p:txBody>
          <a:bodyPr anchor="ctr">
            <a:spAutoFit/>
          </a:bodyPr>
          <a:lstStyle/>
          <a:p>
            <a:r>
              <a:rPr lang="nl-NL" dirty="0">
                <a:ea typeface="Tahoma"/>
                <a:cs typeface="Tahoma"/>
              </a:rPr>
              <a:t>Ethiek van sociale media - Casus </a:t>
            </a:r>
          </a:p>
        </p:txBody>
      </p:sp>
      <p:sp>
        <p:nvSpPr>
          <p:cNvPr id="2" name="Tijdelijke aanduiding voor inhoud 2">
            <a:extLst>
              <a:ext uri="{FF2B5EF4-FFF2-40B4-BE49-F238E27FC236}">
                <a16:creationId xmlns:a16="http://schemas.microsoft.com/office/drawing/2014/main" id="{4D8D69F9-EFD2-4A15-91D7-FA227B974466}"/>
              </a:ext>
            </a:extLst>
          </p:cNvPr>
          <p:cNvSpPr>
            <a:spLocks noGrp="1"/>
          </p:cNvSpPr>
          <p:nvPr>
            <p:ph idx="1"/>
          </p:nvPr>
        </p:nvSpPr>
        <p:spPr>
          <a:xfrm>
            <a:off x="1876778" y="1384246"/>
            <a:ext cx="9948333" cy="4750153"/>
          </a:xfrm>
        </p:spPr>
        <p:txBody>
          <a:bodyPr vert="horz" lIns="91440" tIns="45720" rIns="91440" bIns="45720" rtlCol="0" anchor="t">
            <a:noAutofit/>
          </a:bodyPr>
          <a:lstStyle/>
          <a:p>
            <a:pPr marL="0" lvl="1" indent="0">
              <a:lnSpc>
                <a:spcPct val="100000"/>
              </a:lnSpc>
              <a:buNone/>
            </a:pPr>
            <a:r>
              <a:rPr lang="nl-NL" u="sng" dirty="0">
                <a:ea typeface="Tahoma"/>
                <a:cs typeface="Tahoma"/>
              </a:rPr>
              <a:t>Stap 3</a:t>
            </a:r>
            <a:r>
              <a:rPr lang="nl-NL" dirty="0">
                <a:ea typeface="Tahoma"/>
                <a:cs typeface="Tahoma"/>
              </a:rPr>
              <a:t>: Verdiepen – Welke opties, alternatieven zijn een mogelijk antwoord op de hulpvraag?</a:t>
            </a:r>
          </a:p>
          <a:p>
            <a:pPr marL="352800" lvl="2">
              <a:lnSpc>
                <a:spcPct val="100000"/>
              </a:lnSpc>
            </a:pPr>
            <a:r>
              <a:rPr lang="nl-NL" sz="2200" dirty="0" err="1">
                <a:ea typeface="Tahoma"/>
                <a:cs typeface="Tahoma"/>
              </a:rPr>
              <a:t>Intuïties</a:t>
            </a:r>
            <a:r>
              <a:rPr lang="nl-NL" sz="2200" dirty="0">
                <a:ea typeface="Tahoma"/>
                <a:cs typeface="Tahoma"/>
              </a:rPr>
              <a:t> gegrond in ethische waarden </a:t>
            </a:r>
            <a:r>
              <a:rPr lang="nl-NL" sz="2200" dirty="0">
                <a:ea typeface="Tahoma"/>
                <a:cs typeface="Tahoma"/>
                <a:sym typeface="Symbol" panose="05050102010706020507" pitchFamily="18" charset="2"/>
              </a:rPr>
              <a:t> dialoog  kern</a:t>
            </a:r>
            <a:endParaRPr lang="nl-NL" sz="2200" dirty="0">
              <a:ea typeface="Tahoma"/>
              <a:cs typeface="Tahoma"/>
            </a:endParaRPr>
          </a:p>
          <a:p>
            <a:pPr marL="352800" lvl="2">
              <a:lnSpc>
                <a:spcPct val="100000"/>
              </a:lnSpc>
            </a:pPr>
            <a:r>
              <a:rPr lang="nl-NL" sz="2200" dirty="0">
                <a:ea typeface="Tahoma"/>
                <a:cs typeface="Tahoma"/>
              </a:rPr>
              <a:t>Belang van tijd en ruimte</a:t>
            </a:r>
          </a:p>
        </p:txBody>
      </p:sp>
      <p:pic>
        <p:nvPicPr>
          <p:cNvPr id="3084" name="Afbeelding 1" descr="Image result for research and expertis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66825" cy="3048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874264325"/>
              </p:ext>
            </p:extLst>
          </p:nvPr>
        </p:nvGraphicFramePr>
        <p:xfrm>
          <a:off x="1876778" y="3197225"/>
          <a:ext cx="9948332" cy="2087880"/>
        </p:xfrm>
        <a:graphic>
          <a:graphicData uri="http://schemas.openxmlformats.org/drawingml/2006/table">
            <a:tbl>
              <a:tblPr firstRow="1" bandRow="1">
                <a:tableStyleId>{5C22544A-7EE6-4342-B048-85BDC9FD1C3A}</a:tableStyleId>
              </a:tblPr>
              <a:tblGrid>
                <a:gridCol w="4974166">
                  <a:extLst>
                    <a:ext uri="{9D8B030D-6E8A-4147-A177-3AD203B41FA5}">
                      <a16:colId xmlns:a16="http://schemas.microsoft.com/office/drawing/2014/main" val="20000"/>
                    </a:ext>
                  </a:extLst>
                </a:gridCol>
                <a:gridCol w="4974166">
                  <a:extLst>
                    <a:ext uri="{9D8B030D-6E8A-4147-A177-3AD203B41FA5}">
                      <a16:colId xmlns:a16="http://schemas.microsoft.com/office/drawing/2014/main" val="20001"/>
                    </a:ext>
                  </a:extLst>
                </a:gridCol>
              </a:tblGrid>
              <a:tr h="370840">
                <a:tc>
                  <a:txBody>
                    <a:bodyPr/>
                    <a:lstStyle/>
                    <a:p>
                      <a:pPr algn="ctr"/>
                      <a:r>
                        <a:rPr lang="en-GB" sz="2000" kern="1200" dirty="0" err="1">
                          <a:solidFill>
                            <a:srgbClr val="002757"/>
                          </a:solidFill>
                          <a:latin typeface="+mn-lt"/>
                          <a:ea typeface="Tahoma"/>
                          <a:cs typeface="Tahoma"/>
                        </a:rPr>
                        <a:t>Waarden</a:t>
                      </a:r>
                      <a:r>
                        <a:rPr lang="en-GB" sz="2000" kern="1200" dirty="0">
                          <a:solidFill>
                            <a:srgbClr val="002757"/>
                          </a:solidFill>
                          <a:latin typeface="+mn-lt"/>
                          <a:ea typeface="Tahoma"/>
                          <a:cs typeface="Tahoma"/>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GB" sz="2000" kern="1200" dirty="0" err="1">
                          <a:solidFill>
                            <a:srgbClr val="002757"/>
                          </a:solidFill>
                          <a:latin typeface="+mn-lt"/>
                          <a:ea typeface="Tahoma"/>
                          <a:cs typeface="Tahoma"/>
                        </a:rPr>
                        <a:t>Mogelijke</a:t>
                      </a:r>
                      <a:r>
                        <a:rPr lang="en-GB" sz="2000" kern="1200" dirty="0">
                          <a:solidFill>
                            <a:srgbClr val="002757"/>
                          </a:solidFill>
                          <a:latin typeface="+mn-lt"/>
                          <a:ea typeface="Tahoma"/>
                          <a:cs typeface="Tahoma"/>
                        </a:rPr>
                        <a:t> </a:t>
                      </a:r>
                      <a:r>
                        <a:rPr lang="en-GB" sz="2000" kern="1200" dirty="0" err="1">
                          <a:solidFill>
                            <a:srgbClr val="002757"/>
                          </a:solidFill>
                          <a:latin typeface="+mn-lt"/>
                          <a:ea typeface="Tahoma"/>
                          <a:cs typeface="Tahoma"/>
                        </a:rPr>
                        <a:t>handelingen</a:t>
                      </a:r>
                      <a:r>
                        <a:rPr lang="en-GB" sz="2000" kern="1200" dirty="0">
                          <a:solidFill>
                            <a:srgbClr val="002757"/>
                          </a:solidFill>
                          <a:latin typeface="+mn-lt"/>
                          <a:ea typeface="Tahoma"/>
                          <a:cs typeface="Tahoma"/>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marL="180000" lvl="3" indent="-180000">
                        <a:lnSpc>
                          <a:spcPct val="100000"/>
                        </a:lnSpc>
                        <a:buFont typeface="Arial" panose="020B0604020202020204" pitchFamily="34" charset="0"/>
                        <a:buChar char="•"/>
                      </a:pPr>
                      <a:r>
                        <a:rPr lang="nl-NL" sz="1500" kern="1200" baseline="0" dirty="0">
                          <a:solidFill>
                            <a:srgbClr val="002757"/>
                          </a:solidFill>
                          <a:latin typeface="+mn-lt"/>
                          <a:ea typeface="Tahoma"/>
                          <a:cs typeface="Tahoma"/>
                        </a:rPr>
                        <a:t>Bezorgdheid</a:t>
                      </a:r>
                    </a:p>
                    <a:p>
                      <a:pPr marL="180000" lvl="3" indent="-180000">
                        <a:lnSpc>
                          <a:spcPct val="100000"/>
                        </a:lnSpc>
                        <a:buFont typeface="Arial" panose="020B0604020202020204" pitchFamily="34" charset="0"/>
                        <a:buChar char="•"/>
                      </a:pPr>
                      <a:r>
                        <a:rPr lang="nl-NL" sz="1500" kern="1200" baseline="0" dirty="0">
                          <a:solidFill>
                            <a:srgbClr val="002757"/>
                          </a:solidFill>
                          <a:latin typeface="+mn-lt"/>
                          <a:ea typeface="Tahoma"/>
                          <a:cs typeface="Tahoma"/>
                        </a:rPr>
                        <a:t>Kwetsbaarheid</a:t>
                      </a:r>
                    </a:p>
                    <a:p>
                      <a:pPr marL="180000" marR="0" lvl="3" indent="-180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1500" kern="1200" baseline="0" dirty="0">
                          <a:solidFill>
                            <a:srgbClr val="002757"/>
                          </a:solidFill>
                          <a:latin typeface="+mn-lt"/>
                          <a:ea typeface="Tahoma"/>
                          <a:cs typeface="Tahoma"/>
                        </a:rPr>
                        <a:t>(Zelf)bescherming (hulpverlener – jongere)</a:t>
                      </a:r>
                    </a:p>
                    <a:p>
                      <a:pPr marL="180000" lvl="3" indent="-180000">
                        <a:lnSpc>
                          <a:spcPct val="100000"/>
                        </a:lnSpc>
                        <a:buFont typeface="Arial" panose="020B0604020202020204" pitchFamily="34" charset="0"/>
                        <a:buChar char="•"/>
                      </a:pPr>
                      <a:r>
                        <a:rPr lang="nl-NL" sz="1500" kern="1200" baseline="0" dirty="0">
                          <a:solidFill>
                            <a:srgbClr val="002757"/>
                          </a:solidFill>
                          <a:latin typeface="+mn-lt"/>
                          <a:ea typeface="Tahoma"/>
                          <a:cs typeface="Tahoma"/>
                        </a:rPr>
                        <a:t>Het goede doen, schade vermijden</a:t>
                      </a:r>
                    </a:p>
                    <a:p>
                      <a:pPr marL="180000" lvl="3" indent="-180000">
                        <a:lnSpc>
                          <a:spcPct val="100000"/>
                        </a:lnSpc>
                        <a:buFont typeface="Arial" panose="020B0604020202020204" pitchFamily="34" charset="0"/>
                        <a:buChar char="•"/>
                      </a:pPr>
                      <a:r>
                        <a:rPr lang="nl-NL" sz="1500" kern="1200" baseline="0" dirty="0">
                          <a:solidFill>
                            <a:srgbClr val="002757"/>
                          </a:solidFill>
                          <a:latin typeface="+mn-lt"/>
                          <a:ea typeface="Tahoma"/>
                          <a:cs typeface="Tahoma"/>
                        </a:rPr>
                        <a:t>Vertrouwen</a:t>
                      </a:r>
                    </a:p>
                    <a:p>
                      <a:pPr marL="180000" lvl="3" indent="-180000">
                        <a:lnSpc>
                          <a:spcPct val="100000"/>
                        </a:lnSpc>
                        <a:buFont typeface="Arial" panose="020B0604020202020204" pitchFamily="34" charset="0"/>
                        <a:buChar char="•"/>
                      </a:pPr>
                      <a:r>
                        <a:rPr lang="nl-NL" sz="1500" kern="1200" baseline="0" dirty="0">
                          <a:solidFill>
                            <a:srgbClr val="002757"/>
                          </a:solidFill>
                          <a:latin typeface="+mn-lt"/>
                          <a:ea typeface="Tahoma"/>
                          <a:cs typeface="Tahoma"/>
                        </a:rPr>
                        <a:t>…</a:t>
                      </a:r>
                    </a:p>
                    <a:p>
                      <a:pPr marL="180000" lvl="3" indent="-180000">
                        <a:lnSpc>
                          <a:spcPct val="100000"/>
                        </a:lnSpc>
                        <a:buFont typeface="Arial" panose="020B0604020202020204" pitchFamily="34" charset="0"/>
                        <a:buChar char="•"/>
                      </a:pPr>
                      <a:endParaRPr lang="nl-NL" sz="1500" kern="1200" dirty="0">
                        <a:solidFill>
                          <a:srgbClr val="002757"/>
                        </a:solidFill>
                        <a:latin typeface="+mn-lt"/>
                        <a:ea typeface="Tahoma"/>
                        <a:cs typeface="Tahoma"/>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180000" lvl="3" indent="-180000" algn="l" defTabSz="914400" rtl="0" eaLnBrk="1" latinLnBrk="0" hangingPunct="1">
                        <a:lnSpc>
                          <a:spcPct val="100000"/>
                        </a:lnSpc>
                        <a:buFont typeface="Arial" panose="020B0604020202020204" pitchFamily="34" charset="0"/>
                        <a:buChar char="•"/>
                      </a:pPr>
                      <a:r>
                        <a:rPr lang="en-GB" sz="1500" kern="1200" baseline="0" dirty="0">
                          <a:solidFill>
                            <a:srgbClr val="002757"/>
                          </a:solidFill>
                          <a:latin typeface="+mn-lt"/>
                          <a:ea typeface="Tahoma"/>
                          <a:cs typeface="Tahoma"/>
                        </a:rPr>
                        <a:t>De </a:t>
                      </a:r>
                      <a:r>
                        <a:rPr lang="en-GB" sz="1500" kern="1200" baseline="0" dirty="0" err="1">
                          <a:solidFill>
                            <a:srgbClr val="002757"/>
                          </a:solidFill>
                          <a:latin typeface="+mn-lt"/>
                          <a:ea typeface="Tahoma"/>
                          <a:cs typeface="Tahoma"/>
                        </a:rPr>
                        <a:t>jongere</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blijvend</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contacteren</a:t>
                      </a:r>
                      <a:endParaRPr lang="en-GB" sz="1500" kern="1200" baseline="0" dirty="0">
                        <a:solidFill>
                          <a:srgbClr val="002757"/>
                        </a:solidFill>
                        <a:latin typeface="+mn-lt"/>
                        <a:ea typeface="Tahoma"/>
                        <a:cs typeface="Tahoma"/>
                      </a:endParaRPr>
                    </a:p>
                    <a:p>
                      <a:pPr marL="180000" lvl="3" indent="-180000" algn="l" defTabSz="914400" rtl="0" eaLnBrk="1" latinLnBrk="0" hangingPunct="1">
                        <a:lnSpc>
                          <a:spcPct val="100000"/>
                        </a:lnSpc>
                        <a:buFont typeface="Arial" panose="020B0604020202020204" pitchFamily="34" charset="0"/>
                        <a:buChar char="•"/>
                      </a:pPr>
                      <a:r>
                        <a:rPr lang="en-GB" sz="1500" kern="1200" baseline="0" dirty="0">
                          <a:solidFill>
                            <a:srgbClr val="002757"/>
                          </a:solidFill>
                          <a:latin typeface="+mn-lt"/>
                          <a:ea typeface="Tahoma"/>
                          <a:cs typeface="Tahoma"/>
                        </a:rPr>
                        <a:t>De </a:t>
                      </a:r>
                      <a:r>
                        <a:rPr lang="en-GB" sz="1500" kern="1200" baseline="0" dirty="0" err="1">
                          <a:solidFill>
                            <a:srgbClr val="002757"/>
                          </a:solidFill>
                          <a:latin typeface="+mn-lt"/>
                          <a:ea typeface="Tahoma"/>
                          <a:cs typeface="Tahoma"/>
                        </a:rPr>
                        <a:t>jongere</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gaan</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opzoeken</a:t>
                      </a:r>
                      <a:endParaRPr lang="en-GB" sz="1500" kern="1200" baseline="0" dirty="0">
                        <a:solidFill>
                          <a:srgbClr val="002757"/>
                        </a:solidFill>
                        <a:latin typeface="+mn-lt"/>
                        <a:ea typeface="Tahoma"/>
                        <a:cs typeface="Tahoma"/>
                      </a:endParaRPr>
                    </a:p>
                    <a:p>
                      <a:pPr marL="180000" lvl="3" indent="-180000" algn="l" defTabSz="914400" rtl="0" eaLnBrk="1" latinLnBrk="0" hangingPunct="1">
                        <a:lnSpc>
                          <a:spcPct val="100000"/>
                        </a:lnSpc>
                        <a:buFont typeface="Arial" panose="020B0604020202020204" pitchFamily="34" charset="0"/>
                        <a:buChar char="•"/>
                      </a:pPr>
                      <a:r>
                        <a:rPr lang="en-GB" sz="1500" kern="1200" baseline="0" dirty="0" err="1">
                          <a:solidFill>
                            <a:srgbClr val="002757"/>
                          </a:solidFill>
                          <a:latin typeface="+mn-lt"/>
                          <a:ea typeface="Tahoma"/>
                          <a:cs typeface="Tahoma"/>
                        </a:rPr>
                        <a:t>Een</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collega</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organisatie</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raadplegen</a:t>
                      </a:r>
                      <a:endParaRPr lang="en-GB" sz="1500" kern="1200" baseline="0" dirty="0">
                        <a:solidFill>
                          <a:srgbClr val="002757"/>
                        </a:solidFill>
                        <a:latin typeface="+mn-lt"/>
                        <a:ea typeface="Tahoma"/>
                        <a:cs typeface="Tahoma"/>
                      </a:endParaRPr>
                    </a:p>
                    <a:p>
                      <a:pPr marL="180000" lvl="3" indent="-180000" algn="l" defTabSz="914400" rtl="0" eaLnBrk="1" latinLnBrk="0" hangingPunct="1">
                        <a:lnSpc>
                          <a:spcPct val="100000"/>
                        </a:lnSpc>
                        <a:buFont typeface="Arial" panose="020B0604020202020204" pitchFamily="34" charset="0"/>
                        <a:buChar char="•"/>
                      </a:pPr>
                      <a:r>
                        <a:rPr lang="en-GB" sz="1500" kern="1200" baseline="0" dirty="0">
                          <a:solidFill>
                            <a:srgbClr val="002757"/>
                          </a:solidFill>
                          <a:latin typeface="+mn-lt"/>
                          <a:ea typeface="Tahoma"/>
                          <a:cs typeface="Tahoma"/>
                        </a:rPr>
                        <a:t>Het </a:t>
                      </a:r>
                      <a:r>
                        <a:rPr lang="en-GB" sz="1500" kern="1200" baseline="0" dirty="0" err="1">
                          <a:solidFill>
                            <a:srgbClr val="002757"/>
                          </a:solidFill>
                          <a:latin typeface="+mn-lt"/>
                          <a:ea typeface="Tahoma"/>
                          <a:cs typeface="Tahoma"/>
                        </a:rPr>
                        <a:t>gezin</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gaan</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opzoeken</a:t>
                      </a:r>
                      <a:endParaRPr lang="en-GB" sz="1500" kern="1200" baseline="0" dirty="0">
                        <a:solidFill>
                          <a:srgbClr val="002757"/>
                        </a:solidFill>
                        <a:latin typeface="+mn-lt"/>
                        <a:ea typeface="Tahoma"/>
                        <a:cs typeface="Tahoma"/>
                      </a:endParaRPr>
                    </a:p>
                    <a:p>
                      <a:pPr marL="180000" lvl="3" indent="-180000" algn="l" defTabSz="914400" rtl="0" eaLnBrk="1" latinLnBrk="0" hangingPunct="1">
                        <a:lnSpc>
                          <a:spcPct val="100000"/>
                        </a:lnSpc>
                        <a:buFont typeface="Arial" panose="020B0604020202020204" pitchFamily="34" charset="0"/>
                        <a:buChar char="•"/>
                      </a:pPr>
                      <a:r>
                        <a:rPr lang="en-GB" sz="1500" kern="1200" baseline="0" dirty="0" err="1">
                          <a:solidFill>
                            <a:srgbClr val="002757"/>
                          </a:solidFill>
                          <a:latin typeface="+mn-lt"/>
                          <a:ea typeface="Tahoma"/>
                          <a:cs typeface="Tahoma"/>
                        </a:rPr>
                        <a:t>Een</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derde</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partij</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bv</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goede</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vriend</a:t>
                      </a:r>
                      <a:r>
                        <a:rPr lang="en-GB" sz="1500" kern="1200" baseline="0" dirty="0">
                          <a:solidFill>
                            <a:srgbClr val="002757"/>
                          </a:solidFill>
                          <a:latin typeface="+mn-lt"/>
                          <a:ea typeface="Tahoma"/>
                          <a:cs typeface="Tahoma"/>
                        </a:rPr>
                        <a:t>(in), </a:t>
                      </a:r>
                      <a:r>
                        <a:rPr lang="en-GB" sz="1500" kern="1200" baseline="0" dirty="0" err="1">
                          <a:solidFill>
                            <a:srgbClr val="002757"/>
                          </a:solidFill>
                          <a:latin typeface="+mn-lt"/>
                          <a:ea typeface="Tahoma"/>
                          <a:cs typeface="Tahoma"/>
                        </a:rPr>
                        <a:t>politie</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contacteren</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en</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informatie</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inwinnen</a:t>
                      </a:r>
                      <a:endParaRPr lang="en-GB" sz="1500" kern="1200" baseline="0" dirty="0">
                        <a:solidFill>
                          <a:srgbClr val="002757"/>
                        </a:solidFill>
                        <a:latin typeface="+mn-lt"/>
                        <a:ea typeface="Tahoma"/>
                        <a:cs typeface="Tahoma"/>
                      </a:endParaRPr>
                    </a:p>
                    <a:p>
                      <a:pPr marL="180000" lvl="3" indent="-180000" algn="l" defTabSz="914400" rtl="0" eaLnBrk="1" latinLnBrk="0" hangingPunct="1">
                        <a:lnSpc>
                          <a:spcPct val="100000"/>
                        </a:lnSpc>
                        <a:buFont typeface="Arial" panose="020B0604020202020204" pitchFamily="34" charset="0"/>
                        <a:buChar char="•"/>
                      </a:pPr>
                      <a:r>
                        <a:rPr lang="en-GB" sz="1500" kern="1200" baseline="0" dirty="0">
                          <a:solidFill>
                            <a:srgbClr val="002757"/>
                          </a:solidFill>
                          <a:latin typeface="+mn-lt"/>
                          <a:ea typeface="Tahoma"/>
                          <a:cs typeface="Tahoma"/>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734361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6777" y="1384246"/>
            <a:ext cx="9948333" cy="4750153"/>
          </a:xfrm>
        </p:spPr>
        <p:txBody>
          <a:bodyPr/>
          <a:lstStyle/>
          <a:p>
            <a:pPr marL="0" lvl="1" indent="0">
              <a:lnSpc>
                <a:spcPct val="100000"/>
              </a:lnSpc>
              <a:spcBef>
                <a:spcPts val="800"/>
              </a:spcBef>
              <a:buNone/>
            </a:pPr>
            <a:r>
              <a:rPr lang="nl-NL" u="sng" dirty="0">
                <a:ea typeface="Tahoma"/>
                <a:cs typeface="Tahoma"/>
              </a:rPr>
              <a:t>Stap 4</a:t>
            </a:r>
            <a:r>
              <a:rPr lang="nl-NL" dirty="0">
                <a:ea typeface="Tahoma"/>
                <a:cs typeface="Tahoma"/>
              </a:rPr>
              <a:t>: Beslissen en verantwoordelijkheid opnemen </a:t>
            </a:r>
            <a:r>
              <a:rPr lang="nl-NL" sz="2200" dirty="0">
                <a:ea typeface="Tahoma"/>
                <a:cs typeface="Tahoma"/>
              </a:rPr>
              <a:t> </a:t>
            </a:r>
          </a:p>
          <a:p>
            <a:pPr marL="352800" lvl="2">
              <a:lnSpc>
                <a:spcPct val="100000"/>
              </a:lnSpc>
            </a:pPr>
            <a:r>
              <a:rPr lang="nl-NL" sz="2200" dirty="0">
                <a:ea typeface="Tahoma"/>
                <a:cs typeface="Tahoma"/>
              </a:rPr>
              <a:t>Welk is het meest menselijk haalbare handeling?</a:t>
            </a:r>
          </a:p>
          <a:p>
            <a:pPr marL="352800" lvl="2">
              <a:lnSpc>
                <a:spcPct val="100000"/>
              </a:lnSpc>
              <a:spcBef>
                <a:spcPts val="800"/>
              </a:spcBef>
            </a:pPr>
            <a:r>
              <a:rPr lang="nl-NL" sz="2200" dirty="0">
                <a:ea typeface="Tahoma"/>
                <a:cs typeface="Tahoma"/>
              </a:rPr>
              <a:t>Gedeelde visie op goede hulpverlening </a:t>
            </a:r>
            <a:r>
              <a:rPr lang="nl-NL" sz="2200" dirty="0">
                <a:ea typeface="Tahoma"/>
                <a:cs typeface="Tahoma"/>
                <a:sym typeface="Symbol" panose="05050102010706020507" pitchFamily="18" charset="2"/>
              </a:rPr>
              <a:t> Evaluatie van sociale media</a:t>
            </a:r>
            <a:endParaRPr lang="nl-NL" sz="2200" dirty="0">
              <a:ea typeface="Tahoma"/>
              <a:cs typeface="Tahoma"/>
            </a:endParaRPr>
          </a:p>
          <a:p>
            <a:pPr marL="352800" lvl="2">
              <a:lnSpc>
                <a:spcPct val="100000"/>
              </a:lnSpc>
              <a:spcBef>
                <a:spcPts val="800"/>
              </a:spcBef>
            </a:pPr>
            <a:r>
              <a:rPr lang="nl-NL" sz="2200" dirty="0">
                <a:ea typeface="Tahoma"/>
                <a:cs typeface="Tahoma"/>
              </a:rPr>
              <a:t>Positiebepaling &amp; gedeelde verantwoordelijkheid</a:t>
            </a:r>
          </a:p>
          <a:p>
            <a:pPr marL="0" indent="0">
              <a:buNone/>
            </a:pPr>
            <a:endParaRPr lang="en-GB" dirty="0"/>
          </a:p>
        </p:txBody>
      </p:sp>
      <p:sp>
        <p:nvSpPr>
          <p:cNvPr id="4" name="Tijdelijke aanduiding voor inhoud 2">
            <a:extLst>
              <a:ext uri="{FF2B5EF4-FFF2-40B4-BE49-F238E27FC236}">
                <a16:creationId xmlns:a16="http://schemas.microsoft.com/office/drawing/2014/main" id="{D579E2AC-3961-8148-9DC4-108A52A3A357}"/>
              </a:ext>
            </a:extLst>
          </p:cNvPr>
          <p:cNvSpPr>
            <a:spLocks noGrp="1"/>
          </p:cNvSpPr>
          <p:nvPr>
            <p:ph type="title"/>
          </p:nvPr>
        </p:nvSpPr>
        <p:spPr>
          <a:xfrm>
            <a:off x="1876778" y="627116"/>
            <a:ext cx="9948332" cy="757130"/>
          </a:xfrm>
        </p:spPr>
        <p:txBody>
          <a:bodyPr anchor="ctr">
            <a:spAutoFit/>
          </a:bodyPr>
          <a:lstStyle/>
          <a:p>
            <a:r>
              <a:rPr lang="nl-NL" dirty="0">
                <a:ea typeface="Tahoma"/>
                <a:cs typeface="Tahoma"/>
              </a:rPr>
              <a:t>Ethiek van sociale media - Casus </a:t>
            </a:r>
          </a:p>
        </p:txBody>
      </p:sp>
      <p:graphicFrame>
        <p:nvGraphicFramePr>
          <p:cNvPr id="5" name="Table 4"/>
          <p:cNvGraphicFramePr>
            <a:graphicFrameLocks noGrp="1"/>
          </p:cNvGraphicFramePr>
          <p:nvPr>
            <p:extLst>
              <p:ext uri="{D42A27DB-BD31-4B8C-83A1-F6EECF244321}">
                <p14:modId xmlns:p14="http://schemas.microsoft.com/office/powerpoint/2010/main" val="1446191099"/>
              </p:ext>
            </p:extLst>
          </p:nvPr>
        </p:nvGraphicFramePr>
        <p:xfrm>
          <a:off x="461728" y="3234047"/>
          <a:ext cx="11133546" cy="2926080"/>
        </p:xfrm>
        <a:graphic>
          <a:graphicData uri="http://schemas.openxmlformats.org/drawingml/2006/table">
            <a:tbl>
              <a:tblPr firstRow="1" bandRow="1">
                <a:tableStyleId>{5C22544A-7EE6-4342-B048-85BDC9FD1C3A}</a:tableStyleId>
              </a:tblPr>
              <a:tblGrid>
                <a:gridCol w="3711182">
                  <a:extLst>
                    <a:ext uri="{9D8B030D-6E8A-4147-A177-3AD203B41FA5}">
                      <a16:colId xmlns:a16="http://schemas.microsoft.com/office/drawing/2014/main" val="20000"/>
                    </a:ext>
                  </a:extLst>
                </a:gridCol>
                <a:gridCol w="3711182">
                  <a:extLst>
                    <a:ext uri="{9D8B030D-6E8A-4147-A177-3AD203B41FA5}">
                      <a16:colId xmlns:a16="http://schemas.microsoft.com/office/drawing/2014/main" val="20001"/>
                    </a:ext>
                  </a:extLst>
                </a:gridCol>
                <a:gridCol w="3711182">
                  <a:extLst>
                    <a:ext uri="{9D8B030D-6E8A-4147-A177-3AD203B41FA5}">
                      <a16:colId xmlns:a16="http://schemas.microsoft.com/office/drawing/2014/main" val="20002"/>
                    </a:ext>
                  </a:extLst>
                </a:gridCol>
              </a:tblGrid>
              <a:tr h="370840">
                <a:tc>
                  <a:txBody>
                    <a:bodyPr/>
                    <a:lstStyle/>
                    <a:p>
                      <a:pPr algn="ctr"/>
                      <a:r>
                        <a:rPr lang="en-GB" sz="2000" kern="1200" dirty="0">
                          <a:solidFill>
                            <a:srgbClr val="002757"/>
                          </a:solidFill>
                          <a:latin typeface="+mn-lt"/>
                          <a:ea typeface="Tahoma"/>
                          <a:cs typeface="Tahoma"/>
                        </a:rPr>
                        <a:t>Welk is het </a:t>
                      </a:r>
                      <a:r>
                        <a:rPr lang="en-GB" sz="2000" kern="1200" dirty="0" err="1">
                          <a:solidFill>
                            <a:srgbClr val="002757"/>
                          </a:solidFill>
                          <a:latin typeface="+mn-lt"/>
                          <a:ea typeface="Tahoma"/>
                          <a:cs typeface="Tahoma"/>
                        </a:rPr>
                        <a:t>meest</a:t>
                      </a:r>
                      <a:r>
                        <a:rPr lang="en-GB" sz="2000" kern="1200" dirty="0">
                          <a:solidFill>
                            <a:srgbClr val="002757"/>
                          </a:solidFill>
                          <a:latin typeface="+mn-lt"/>
                          <a:ea typeface="Tahoma"/>
                          <a:cs typeface="Tahoma"/>
                        </a:rPr>
                        <a:t> </a:t>
                      </a:r>
                      <a:r>
                        <a:rPr lang="en-GB" sz="2000" kern="1200" dirty="0" err="1">
                          <a:solidFill>
                            <a:srgbClr val="002757"/>
                          </a:solidFill>
                          <a:latin typeface="+mn-lt"/>
                          <a:ea typeface="Tahoma"/>
                          <a:cs typeface="Tahoma"/>
                        </a:rPr>
                        <a:t>haalbare</a:t>
                      </a:r>
                      <a:r>
                        <a:rPr lang="en-GB" sz="2000" kern="1200" dirty="0">
                          <a:solidFill>
                            <a:srgbClr val="002757"/>
                          </a:solidFill>
                          <a:latin typeface="+mn-lt"/>
                          <a:ea typeface="Tahoma"/>
                          <a:cs typeface="Tahoma"/>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GB" sz="2000" kern="1200" dirty="0">
                          <a:solidFill>
                            <a:srgbClr val="002757"/>
                          </a:solidFill>
                          <a:latin typeface="+mn-lt"/>
                          <a:ea typeface="Tahoma"/>
                          <a:cs typeface="Tahoma"/>
                        </a:rPr>
                        <a:t>Wat </a:t>
                      </a:r>
                      <a:r>
                        <a:rPr lang="en-GB" sz="2000" kern="1200" dirty="0" err="1">
                          <a:solidFill>
                            <a:srgbClr val="002757"/>
                          </a:solidFill>
                          <a:latin typeface="+mn-lt"/>
                          <a:ea typeface="Tahoma"/>
                          <a:cs typeface="Tahoma"/>
                        </a:rPr>
                        <a:t>zegt</a:t>
                      </a:r>
                      <a:r>
                        <a:rPr lang="en-GB" sz="2000" kern="1200" dirty="0">
                          <a:solidFill>
                            <a:srgbClr val="002757"/>
                          </a:solidFill>
                          <a:latin typeface="+mn-lt"/>
                          <a:ea typeface="Tahoma"/>
                          <a:cs typeface="Tahoma"/>
                        </a:rPr>
                        <a:t> </a:t>
                      </a:r>
                      <a:r>
                        <a:rPr lang="en-GB" sz="2000" kern="1200" dirty="0" err="1">
                          <a:solidFill>
                            <a:srgbClr val="002757"/>
                          </a:solidFill>
                          <a:latin typeface="+mn-lt"/>
                          <a:ea typeface="Tahoma"/>
                          <a:cs typeface="Tahoma"/>
                        </a:rPr>
                        <a:t>deze</a:t>
                      </a:r>
                      <a:r>
                        <a:rPr lang="en-GB" sz="2000" kern="1200" dirty="0">
                          <a:solidFill>
                            <a:srgbClr val="002757"/>
                          </a:solidFill>
                          <a:latin typeface="+mn-lt"/>
                          <a:ea typeface="Tahoma"/>
                          <a:cs typeface="Tahoma"/>
                        </a:rPr>
                        <a:t> </a:t>
                      </a:r>
                      <a:r>
                        <a:rPr lang="en-GB" sz="2000" kern="1200" dirty="0" err="1">
                          <a:solidFill>
                            <a:srgbClr val="002757"/>
                          </a:solidFill>
                          <a:latin typeface="+mn-lt"/>
                          <a:ea typeface="Tahoma"/>
                          <a:cs typeface="Tahoma"/>
                        </a:rPr>
                        <a:t>handeling</a:t>
                      </a:r>
                      <a:r>
                        <a:rPr lang="en-GB" sz="2000" kern="1200" dirty="0">
                          <a:solidFill>
                            <a:srgbClr val="002757"/>
                          </a:solidFill>
                          <a:latin typeface="+mn-lt"/>
                          <a:ea typeface="Tahoma"/>
                          <a:cs typeface="Tahoma"/>
                        </a:rPr>
                        <a:t> </a:t>
                      </a:r>
                      <a:r>
                        <a:rPr lang="en-GB" sz="2000" kern="1200" dirty="0" err="1">
                          <a:solidFill>
                            <a:srgbClr val="002757"/>
                          </a:solidFill>
                          <a:latin typeface="+mn-lt"/>
                          <a:ea typeface="Tahoma"/>
                          <a:cs typeface="Tahoma"/>
                        </a:rPr>
                        <a:t>ons</a:t>
                      </a:r>
                      <a:r>
                        <a:rPr lang="en-GB" sz="2000" kern="1200" dirty="0">
                          <a:solidFill>
                            <a:srgbClr val="002757"/>
                          </a:solidFill>
                          <a:latin typeface="+mn-lt"/>
                          <a:ea typeface="Tahoma"/>
                          <a:cs typeface="Tahoma"/>
                        </a:rPr>
                        <a:t> over </a:t>
                      </a:r>
                      <a:r>
                        <a:rPr lang="en-GB" sz="2000" kern="1200" dirty="0" err="1">
                          <a:solidFill>
                            <a:srgbClr val="002757"/>
                          </a:solidFill>
                          <a:latin typeface="+mn-lt"/>
                          <a:ea typeface="Tahoma"/>
                          <a:cs typeface="Tahoma"/>
                        </a:rPr>
                        <a:t>onze</a:t>
                      </a:r>
                      <a:r>
                        <a:rPr lang="en-GB" sz="2000" kern="1200" dirty="0">
                          <a:solidFill>
                            <a:srgbClr val="002757"/>
                          </a:solidFill>
                          <a:latin typeface="+mn-lt"/>
                          <a:ea typeface="Tahoma"/>
                          <a:cs typeface="Tahoma"/>
                        </a:rPr>
                        <a:t> </a:t>
                      </a:r>
                      <a:r>
                        <a:rPr lang="en-GB" sz="2000" kern="1200" dirty="0" err="1">
                          <a:solidFill>
                            <a:srgbClr val="002757"/>
                          </a:solidFill>
                          <a:latin typeface="+mn-lt"/>
                          <a:ea typeface="Tahoma"/>
                          <a:cs typeface="Tahoma"/>
                        </a:rPr>
                        <a:t>visie</a:t>
                      </a:r>
                      <a:r>
                        <a:rPr lang="en-GB" sz="2000" kern="1200" dirty="0">
                          <a:solidFill>
                            <a:srgbClr val="002757"/>
                          </a:solidFill>
                          <a:latin typeface="+mn-lt"/>
                          <a:ea typeface="Tahoma"/>
                          <a:cs typeface="Tahoma"/>
                        </a:rPr>
                        <a:t> op </a:t>
                      </a:r>
                      <a:r>
                        <a:rPr lang="en-GB" sz="2000" kern="1200" dirty="0" err="1">
                          <a:solidFill>
                            <a:srgbClr val="002757"/>
                          </a:solidFill>
                          <a:latin typeface="+mn-lt"/>
                          <a:ea typeface="Tahoma"/>
                          <a:cs typeface="Tahoma"/>
                        </a:rPr>
                        <a:t>hulpverlening</a:t>
                      </a:r>
                      <a:r>
                        <a:rPr lang="en-GB" sz="2000" kern="1200" dirty="0">
                          <a:solidFill>
                            <a:srgbClr val="002757"/>
                          </a:solidFill>
                          <a:latin typeface="+mn-lt"/>
                          <a:ea typeface="Tahoma"/>
                          <a:cs typeface="Tahoma"/>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GB" sz="2000" kern="1200" dirty="0">
                          <a:solidFill>
                            <a:srgbClr val="002757"/>
                          </a:solidFill>
                          <a:latin typeface="+mn-lt"/>
                          <a:ea typeface="Tahoma"/>
                          <a:cs typeface="Tahoma"/>
                        </a:rPr>
                        <a:t>Wat </a:t>
                      </a:r>
                      <a:r>
                        <a:rPr lang="en-GB" sz="2000" kern="1200" dirty="0" err="1">
                          <a:solidFill>
                            <a:srgbClr val="002757"/>
                          </a:solidFill>
                          <a:latin typeface="+mn-lt"/>
                          <a:ea typeface="Tahoma"/>
                          <a:cs typeface="Tahoma"/>
                        </a:rPr>
                        <a:t>deze</a:t>
                      </a:r>
                      <a:r>
                        <a:rPr lang="en-GB" sz="2000" kern="1200" dirty="0">
                          <a:solidFill>
                            <a:srgbClr val="002757"/>
                          </a:solidFill>
                          <a:latin typeface="+mn-lt"/>
                          <a:ea typeface="Tahoma"/>
                          <a:cs typeface="Tahoma"/>
                        </a:rPr>
                        <a:t> </a:t>
                      </a:r>
                      <a:r>
                        <a:rPr lang="en-GB" sz="2000" kern="1200" dirty="0" err="1">
                          <a:solidFill>
                            <a:srgbClr val="002757"/>
                          </a:solidFill>
                          <a:latin typeface="+mn-lt"/>
                          <a:ea typeface="Tahoma"/>
                          <a:cs typeface="Tahoma"/>
                        </a:rPr>
                        <a:t>handeling</a:t>
                      </a:r>
                      <a:r>
                        <a:rPr lang="en-GB" sz="2000" kern="1200" dirty="0">
                          <a:solidFill>
                            <a:srgbClr val="002757"/>
                          </a:solidFill>
                          <a:latin typeface="+mn-lt"/>
                          <a:ea typeface="Tahoma"/>
                          <a:cs typeface="Tahoma"/>
                        </a:rPr>
                        <a:t> </a:t>
                      </a:r>
                      <a:r>
                        <a:rPr lang="en-GB" sz="2000" kern="1200" dirty="0" err="1">
                          <a:solidFill>
                            <a:srgbClr val="002757"/>
                          </a:solidFill>
                          <a:latin typeface="+mn-lt"/>
                          <a:ea typeface="Tahoma"/>
                          <a:cs typeface="Tahoma"/>
                        </a:rPr>
                        <a:t>ons</a:t>
                      </a:r>
                      <a:r>
                        <a:rPr lang="en-GB" sz="2000" kern="1200" dirty="0">
                          <a:solidFill>
                            <a:srgbClr val="002757"/>
                          </a:solidFill>
                          <a:latin typeface="+mn-lt"/>
                          <a:ea typeface="Tahoma"/>
                          <a:cs typeface="Tahoma"/>
                        </a:rPr>
                        <a:t> over </a:t>
                      </a:r>
                      <a:r>
                        <a:rPr lang="en-GB" sz="2000" kern="1200" dirty="0" err="1">
                          <a:solidFill>
                            <a:srgbClr val="002757"/>
                          </a:solidFill>
                          <a:latin typeface="+mn-lt"/>
                          <a:ea typeface="Tahoma"/>
                          <a:cs typeface="Tahoma"/>
                        </a:rPr>
                        <a:t>onze</a:t>
                      </a:r>
                      <a:r>
                        <a:rPr lang="en-GB" sz="2000" kern="1200" dirty="0">
                          <a:solidFill>
                            <a:srgbClr val="002757"/>
                          </a:solidFill>
                          <a:latin typeface="+mn-lt"/>
                          <a:ea typeface="Tahoma"/>
                          <a:cs typeface="Tahoma"/>
                        </a:rPr>
                        <a:t> </a:t>
                      </a:r>
                      <a:r>
                        <a:rPr lang="en-GB" sz="2000" kern="1200" dirty="0" err="1">
                          <a:solidFill>
                            <a:srgbClr val="002757"/>
                          </a:solidFill>
                          <a:latin typeface="+mn-lt"/>
                          <a:ea typeface="Tahoma"/>
                          <a:cs typeface="Tahoma"/>
                        </a:rPr>
                        <a:t>visie</a:t>
                      </a:r>
                      <a:r>
                        <a:rPr lang="en-GB" sz="2000" kern="1200" dirty="0">
                          <a:solidFill>
                            <a:srgbClr val="002757"/>
                          </a:solidFill>
                          <a:latin typeface="+mn-lt"/>
                          <a:ea typeface="Tahoma"/>
                          <a:cs typeface="Tahoma"/>
                        </a:rPr>
                        <a:t> op </a:t>
                      </a:r>
                      <a:r>
                        <a:rPr lang="en-GB" sz="2000" kern="1200" dirty="0" err="1">
                          <a:solidFill>
                            <a:srgbClr val="002757"/>
                          </a:solidFill>
                          <a:latin typeface="+mn-lt"/>
                          <a:ea typeface="Tahoma"/>
                          <a:cs typeface="Tahoma"/>
                        </a:rPr>
                        <a:t>sociale</a:t>
                      </a:r>
                      <a:r>
                        <a:rPr lang="en-GB" sz="2000" kern="1200" baseline="0" dirty="0">
                          <a:solidFill>
                            <a:srgbClr val="002757"/>
                          </a:solidFill>
                          <a:latin typeface="+mn-lt"/>
                          <a:ea typeface="Tahoma"/>
                          <a:cs typeface="Tahoma"/>
                        </a:rPr>
                        <a:t> media?</a:t>
                      </a:r>
                      <a:endParaRPr lang="en-GB" sz="2000" kern="1200" dirty="0">
                        <a:solidFill>
                          <a:srgbClr val="002757"/>
                        </a:solidFill>
                        <a:latin typeface="+mn-lt"/>
                        <a:ea typeface="Tahoma"/>
                        <a:cs typeface="Tahoma"/>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marL="180000" lvl="3" indent="-180000">
                        <a:lnSpc>
                          <a:spcPct val="100000"/>
                        </a:lnSpc>
                        <a:buFont typeface="Arial" panose="020B0604020202020204" pitchFamily="34" charset="0"/>
                        <a:buChar char="•"/>
                      </a:pPr>
                      <a:r>
                        <a:rPr lang="nl-NL" sz="1500" kern="1200" baseline="0" dirty="0">
                          <a:solidFill>
                            <a:srgbClr val="002757"/>
                          </a:solidFill>
                          <a:latin typeface="+mn-lt"/>
                          <a:ea typeface="Tahoma"/>
                          <a:cs typeface="Tahoma"/>
                        </a:rPr>
                        <a:t>Jongere contacteren en doordringen</a:t>
                      </a:r>
                    </a:p>
                    <a:p>
                      <a:pPr marL="180000" lvl="3" indent="-180000">
                        <a:lnSpc>
                          <a:spcPct val="100000"/>
                        </a:lnSpc>
                        <a:buFont typeface="Arial" panose="020B0604020202020204" pitchFamily="34" charset="0"/>
                        <a:buChar char="•"/>
                      </a:pPr>
                      <a:r>
                        <a:rPr lang="nl-NL" sz="1500" kern="1200" baseline="0" dirty="0">
                          <a:solidFill>
                            <a:srgbClr val="002757"/>
                          </a:solidFill>
                          <a:latin typeface="+mn-lt"/>
                          <a:ea typeface="Tahoma"/>
                          <a:cs typeface="Tahoma"/>
                        </a:rPr>
                        <a:t>Gezin contacteren</a:t>
                      </a:r>
                    </a:p>
                    <a:p>
                      <a:pPr marL="180000" lvl="3" indent="-180000">
                        <a:lnSpc>
                          <a:spcPct val="100000"/>
                        </a:lnSpc>
                        <a:buFont typeface="Arial" panose="020B0604020202020204" pitchFamily="34" charset="0"/>
                        <a:buChar char="•"/>
                      </a:pPr>
                      <a:r>
                        <a:rPr lang="nl-NL" sz="1500" kern="1200" baseline="0" dirty="0">
                          <a:solidFill>
                            <a:srgbClr val="002757"/>
                          </a:solidFill>
                          <a:latin typeface="+mn-lt"/>
                          <a:ea typeface="Tahoma"/>
                          <a:cs typeface="Tahoma"/>
                        </a:rPr>
                        <a:t>…</a:t>
                      </a:r>
                    </a:p>
                    <a:p>
                      <a:pPr marL="180000" lvl="3" indent="-180000">
                        <a:lnSpc>
                          <a:spcPct val="100000"/>
                        </a:lnSpc>
                        <a:buFont typeface="Arial" panose="020B0604020202020204" pitchFamily="34" charset="0"/>
                        <a:buChar char="•"/>
                      </a:pPr>
                      <a:endParaRPr lang="nl-NL" sz="1500" kern="1200" dirty="0">
                        <a:solidFill>
                          <a:srgbClr val="002757"/>
                        </a:solidFill>
                        <a:latin typeface="+mn-lt"/>
                        <a:ea typeface="Tahoma"/>
                        <a:cs typeface="Tahoma"/>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180000" lvl="3" indent="-180000" algn="l" defTabSz="914400" rtl="0" eaLnBrk="1" latinLnBrk="0" hangingPunct="1">
                        <a:lnSpc>
                          <a:spcPct val="100000"/>
                        </a:lnSpc>
                        <a:buFont typeface="Arial" panose="020B0604020202020204" pitchFamily="34" charset="0"/>
                        <a:buChar char="•"/>
                      </a:pPr>
                      <a:r>
                        <a:rPr lang="nl-BE" sz="1500" kern="1200" baseline="0" noProof="0" dirty="0">
                          <a:solidFill>
                            <a:srgbClr val="002757"/>
                          </a:solidFill>
                          <a:latin typeface="+mn-lt"/>
                          <a:ea typeface="Tahoma"/>
                          <a:cs typeface="Tahoma"/>
                        </a:rPr>
                        <a:t>Hulpverlening is meer dan enkel de relatie tussen hulpverlener – jongere (Bv.: ook ouders, derde partij)</a:t>
                      </a:r>
                    </a:p>
                    <a:p>
                      <a:pPr marL="180000" lvl="3" indent="-180000" algn="l" defTabSz="914400" rtl="0" eaLnBrk="1" latinLnBrk="0" hangingPunct="1">
                        <a:lnSpc>
                          <a:spcPct val="100000"/>
                        </a:lnSpc>
                        <a:buFont typeface="Arial" panose="020B0604020202020204" pitchFamily="34" charset="0"/>
                        <a:buChar char="•"/>
                      </a:pPr>
                      <a:r>
                        <a:rPr lang="nl-BE" sz="1500" kern="1200" baseline="0" noProof="0" dirty="0">
                          <a:solidFill>
                            <a:srgbClr val="002757"/>
                          </a:solidFill>
                          <a:latin typeface="+mn-lt"/>
                          <a:ea typeface="Tahoma"/>
                          <a:cs typeface="Tahoma"/>
                        </a:rPr>
                        <a:t>Hulpverlening moet nabij zijn maar er moeten duidelijk grenzen afgebakend worden. Bescherming van hulpverlener als cliënt.</a:t>
                      </a:r>
                    </a:p>
                    <a:p>
                      <a:pPr marL="180000" lvl="3" indent="-180000" algn="l" defTabSz="914400" rtl="0" eaLnBrk="1" latinLnBrk="0" hangingPunct="1">
                        <a:lnSpc>
                          <a:spcPct val="100000"/>
                        </a:lnSpc>
                        <a:buFont typeface="Arial" panose="020B0604020202020204" pitchFamily="34" charset="0"/>
                        <a:buChar char="•"/>
                      </a:pPr>
                      <a:r>
                        <a:rPr lang="nl-BE" sz="1500" kern="1200" baseline="0" noProof="0" dirty="0">
                          <a:solidFill>
                            <a:srgbClr val="002757"/>
                          </a:solidFill>
                          <a:latin typeface="+mn-lt"/>
                          <a:ea typeface="Tahoma"/>
                          <a:cs typeface="Tahoma"/>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180000" lvl="3" indent="-180000" algn="l" defTabSz="914400" rtl="0" eaLnBrk="1" latinLnBrk="0" hangingPunct="1">
                        <a:lnSpc>
                          <a:spcPct val="100000"/>
                        </a:lnSpc>
                        <a:buFont typeface="Arial" panose="020B0604020202020204" pitchFamily="34" charset="0"/>
                        <a:buChar char="•"/>
                      </a:pPr>
                      <a:r>
                        <a:rPr lang="nl-BE" sz="1500" kern="1200" baseline="0" noProof="0" dirty="0">
                          <a:solidFill>
                            <a:srgbClr val="002757"/>
                          </a:solidFill>
                          <a:latin typeface="+mn-lt"/>
                          <a:ea typeface="Tahoma"/>
                          <a:cs typeface="Tahoma"/>
                        </a:rPr>
                        <a:t>Sociale media is ongefilterd &amp; ontneemt ons de mogelijkheid tot filteren. Maakt het moeilijk.</a:t>
                      </a:r>
                    </a:p>
                    <a:p>
                      <a:pPr marL="180000" lvl="3" indent="-180000" algn="l" defTabSz="914400" rtl="0" eaLnBrk="1" latinLnBrk="0" hangingPunct="1">
                        <a:lnSpc>
                          <a:spcPct val="100000"/>
                        </a:lnSpc>
                        <a:buFont typeface="Arial" panose="020B0604020202020204" pitchFamily="34" charset="0"/>
                        <a:buChar char="•"/>
                      </a:pPr>
                      <a:r>
                        <a:rPr lang="nl-BE" sz="1500" kern="1200" baseline="0" noProof="0" dirty="0">
                          <a:solidFill>
                            <a:srgbClr val="002757"/>
                          </a:solidFill>
                          <a:latin typeface="+mn-lt"/>
                          <a:ea typeface="Tahoma"/>
                          <a:cs typeface="Tahoma"/>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802548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76778" y="1384246"/>
            <a:ext cx="9948333" cy="4750153"/>
          </a:xfrm>
        </p:spPr>
        <p:txBody>
          <a:bodyPr/>
          <a:lstStyle/>
          <a:p>
            <a:pPr marL="0" lvl="1" indent="0">
              <a:lnSpc>
                <a:spcPct val="100000"/>
              </a:lnSpc>
              <a:spcBef>
                <a:spcPts val="800"/>
              </a:spcBef>
              <a:buNone/>
            </a:pPr>
            <a:r>
              <a:rPr lang="nl-NL" u="sng" dirty="0">
                <a:ea typeface="Tahoma"/>
                <a:cs typeface="Tahoma"/>
              </a:rPr>
              <a:t>Stap 5</a:t>
            </a:r>
            <a:r>
              <a:rPr lang="nl-NL" dirty="0">
                <a:ea typeface="Tahoma"/>
                <a:cs typeface="Tahoma"/>
              </a:rPr>
              <a:t>: Implementatie en evaluatie</a:t>
            </a:r>
          </a:p>
          <a:p>
            <a:pPr marL="352800" lvl="2">
              <a:lnSpc>
                <a:spcPct val="100000"/>
              </a:lnSpc>
            </a:pPr>
            <a:r>
              <a:rPr lang="nl-NL" sz="2200" dirty="0">
                <a:ea typeface="Tahoma"/>
                <a:cs typeface="Tahoma"/>
              </a:rPr>
              <a:t>Regel van de zwakste</a:t>
            </a:r>
          </a:p>
          <a:p>
            <a:pPr marL="352800" lvl="2">
              <a:lnSpc>
                <a:spcPct val="100000"/>
              </a:lnSpc>
            </a:pPr>
            <a:r>
              <a:rPr lang="nl-NL" sz="2200" dirty="0">
                <a:ea typeface="Tahoma"/>
                <a:cs typeface="Tahoma"/>
              </a:rPr>
              <a:t>Mocassinregel: als je in de schoenen van de ander zou staan, sta je nog achter je beslissing/handeling?</a:t>
            </a:r>
          </a:p>
          <a:p>
            <a:endParaRPr lang="en-GB" dirty="0"/>
          </a:p>
        </p:txBody>
      </p:sp>
      <p:sp>
        <p:nvSpPr>
          <p:cNvPr id="4" name="Tijdelijke aanduiding voor inhoud 2">
            <a:extLst>
              <a:ext uri="{FF2B5EF4-FFF2-40B4-BE49-F238E27FC236}">
                <a16:creationId xmlns:a16="http://schemas.microsoft.com/office/drawing/2014/main" id="{D579E2AC-3961-8148-9DC4-108A52A3A357}"/>
              </a:ext>
            </a:extLst>
          </p:cNvPr>
          <p:cNvSpPr>
            <a:spLocks noGrp="1"/>
          </p:cNvSpPr>
          <p:nvPr>
            <p:ph type="title"/>
          </p:nvPr>
        </p:nvSpPr>
        <p:spPr>
          <a:xfrm>
            <a:off x="1876778" y="627116"/>
            <a:ext cx="9948332" cy="757130"/>
          </a:xfrm>
        </p:spPr>
        <p:txBody>
          <a:bodyPr anchor="ctr">
            <a:spAutoFit/>
          </a:bodyPr>
          <a:lstStyle/>
          <a:p>
            <a:r>
              <a:rPr lang="nl-NL" dirty="0">
                <a:ea typeface="Tahoma"/>
                <a:cs typeface="Tahoma"/>
              </a:rPr>
              <a:t>Ethiek van sociale media - Casus </a:t>
            </a:r>
          </a:p>
        </p:txBody>
      </p:sp>
      <p:graphicFrame>
        <p:nvGraphicFramePr>
          <p:cNvPr id="5" name="Table 4"/>
          <p:cNvGraphicFramePr>
            <a:graphicFrameLocks noGrp="1"/>
          </p:cNvGraphicFramePr>
          <p:nvPr>
            <p:extLst>
              <p:ext uri="{D42A27DB-BD31-4B8C-83A1-F6EECF244321}">
                <p14:modId xmlns:p14="http://schemas.microsoft.com/office/powerpoint/2010/main" val="2957990164"/>
              </p:ext>
            </p:extLst>
          </p:nvPr>
        </p:nvGraphicFramePr>
        <p:xfrm>
          <a:off x="435604" y="3077955"/>
          <a:ext cx="11389508" cy="3535680"/>
        </p:xfrm>
        <a:graphic>
          <a:graphicData uri="http://schemas.openxmlformats.org/drawingml/2006/table">
            <a:tbl>
              <a:tblPr firstRow="1" bandRow="1">
                <a:tableStyleId>{5C22544A-7EE6-4342-B048-85BDC9FD1C3A}</a:tableStyleId>
              </a:tblPr>
              <a:tblGrid>
                <a:gridCol w="2847377">
                  <a:extLst>
                    <a:ext uri="{9D8B030D-6E8A-4147-A177-3AD203B41FA5}">
                      <a16:colId xmlns:a16="http://schemas.microsoft.com/office/drawing/2014/main" val="20000"/>
                    </a:ext>
                  </a:extLst>
                </a:gridCol>
                <a:gridCol w="2847377">
                  <a:extLst>
                    <a:ext uri="{9D8B030D-6E8A-4147-A177-3AD203B41FA5}">
                      <a16:colId xmlns:a16="http://schemas.microsoft.com/office/drawing/2014/main" val="20001"/>
                    </a:ext>
                  </a:extLst>
                </a:gridCol>
                <a:gridCol w="2847377">
                  <a:extLst>
                    <a:ext uri="{9D8B030D-6E8A-4147-A177-3AD203B41FA5}">
                      <a16:colId xmlns:a16="http://schemas.microsoft.com/office/drawing/2014/main" val="20002"/>
                    </a:ext>
                  </a:extLst>
                </a:gridCol>
                <a:gridCol w="2847377">
                  <a:extLst>
                    <a:ext uri="{9D8B030D-6E8A-4147-A177-3AD203B41FA5}">
                      <a16:colId xmlns:a16="http://schemas.microsoft.com/office/drawing/2014/main" val="20003"/>
                    </a:ext>
                  </a:extLst>
                </a:gridCol>
              </a:tblGrid>
              <a:tr h="370840">
                <a:tc>
                  <a:txBody>
                    <a:bodyPr/>
                    <a:lstStyle/>
                    <a:p>
                      <a:pPr algn="ctr"/>
                      <a:r>
                        <a:rPr lang="en-GB" sz="2000" kern="1200" dirty="0">
                          <a:solidFill>
                            <a:srgbClr val="002757"/>
                          </a:solidFill>
                          <a:latin typeface="+mn-lt"/>
                          <a:ea typeface="Tahoma"/>
                          <a:cs typeface="Tahoma"/>
                        </a:rPr>
                        <a:t>Regel van de </a:t>
                      </a:r>
                      <a:r>
                        <a:rPr lang="en-GB" sz="2000" kern="1200" dirty="0" err="1">
                          <a:solidFill>
                            <a:srgbClr val="002757"/>
                          </a:solidFill>
                          <a:latin typeface="+mn-lt"/>
                          <a:ea typeface="Tahoma"/>
                          <a:cs typeface="Tahoma"/>
                        </a:rPr>
                        <a:t>zwakste</a:t>
                      </a:r>
                      <a:endParaRPr lang="en-GB" sz="2000" kern="1200" dirty="0">
                        <a:solidFill>
                          <a:srgbClr val="002757"/>
                        </a:solidFill>
                        <a:latin typeface="+mn-lt"/>
                        <a:ea typeface="Tahoma"/>
                        <a:cs typeface="Tahoma"/>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GB" sz="2000" kern="1200" dirty="0" err="1">
                          <a:solidFill>
                            <a:srgbClr val="002757"/>
                          </a:solidFill>
                          <a:latin typeface="+mn-lt"/>
                          <a:ea typeface="Tahoma"/>
                          <a:cs typeface="Tahoma"/>
                        </a:rPr>
                        <a:t>Mocassinregel</a:t>
                      </a:r>
                      <a:endParaRPr lang="en-GB" sz="2000" kern="1200" dirty="0">
                        <a:solidFill>
                          <a:srgbClr val="002757"/>
                        </a:solidFill>
                        <a:latin typeface="+mn-lt"/>
                        <a:ea typeface="Tahoma"/>
                        <a:cs typeface="Tahoma"/>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GB" sz="2000" kern="1200" dirty="0" err="1">
                          <a:solidFill>
                            <a:srgbClr val="002757"/>
                          </a:solidFill>
                          <a:latin typeface="+mn-lt"/>
                          <a:ea typeface="Tahoma"/>
                          <a:cs typeface="Tahoma"/>
                        </a:rPr>
                        <a:t>Evaluatie</a:t>
                      </a:r>
                      <a:endParaRPr lang="en-GB" sz="2000" kern="1200" dirty="0">
                        <a:solidFill>
                          <a:srgbClr val="002757"/>
                        </a:solidFill>
                        <a:latin typeface="+mn-lt"/>
                        <a:ea typeface="Tahoma"/>
                        <a:cs typeface="Tahoma"/>
                      </a:endParaRP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GB" sz="2000" kern="1200" dirty="0" err="1">
                          <a:solidFill>
                            <a:srgbClr val="002757"/>
                          </a:solidFill>
                          <a:latin typeface="+mn-lt"/>
                          <a:ea typeface="Tahoma"/>
                          <a:cs typeface="Tahoma"/>
                        </a:rPr>
                        <a:t>Positiebepaling</a:t>
                      </a:r>
                      <a:r>
                        <a:rPr lang="en-GB" sz="2000" kern="1200" dirty="0">
                          <a:solidFill>
                            <a:srgbClr val="002757"/>
                          </a:solidFill>
                          <a:latin typeface="+mn-lt"/>
                          <a:ea typeface="Tahoma"/>
                          <a:cs typeface="Tahoma"/>
                        </a:rPr>
                        <a:t> </a:t>
                      </a:r>
                      <a:r>
                        <a:rPr lang="en-GB" sz="2000" kern="1200" dirty="0" err="1">
                          <a:solidFill>
                            <a:srgbClr val="002757"/>
                          </a:solidFill>
                          <a:latin typeface="+mn-lt"/>
                          <a:ea typeface="Tahoma"/>
                          <a:cs typeface="Tahoma"/>
                        </a:rPr>
                        <a:t>sociale</a:t>
                      </a:r>
                      <a:r>
                        <a:rPr lang="en-GB" sz="2000" kern="1200" dirty="0">
                          <a:solidFill>
                            <a:srgbClr val="002757"/>
                          </a:solidFill>
                          <a:latin typeface="+mn-lt"/>
                          <a:ea typeface="Tahoma"/>
                          <a:cs typeface="Tahoma"/>
                        </a:rPr>
                        <a:t> media</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marL="180000" lvl="3" indent="-180000">
                        <a:lnSpc>
                          <a:spcPct val="100000"/>
                        </a:lnSpc>
                        <a:buFont typeface="Arial" panose="020B0604020202020204" pitchFamily="34" charset="0"/>
                        <a:buChar char="•"/>
                      </a:pPr>
                      <a:r>
                        <a:rPr lang="nl-NL" sz="1500" kern="1200" baseline="0" dirty="0">
                          <a:solidFill>
                            <a:srgbClr val="002757"/>
                          </a:solidFill>
                          <a:latin typeface="+mn-lt"/>
                          <a:ea typeface="Tahoma"/>
                          <a:cs typeface="Tahoma"/>
                        </a:rPr>
                        <a:t>Werd het welzijn van de jongere voldoende in gedachten gehouden?</a:t>
                      </a:r>
                    </a:p>
                    <a:p>
                      <a:pPr marL="180000" lvl="3" indent="-180000">
                        <a:lnSpc>
                          <a:spcPct val="100000"/>
                        </a:lnSpc>
                        <a:buFont typeface="Arial" panose="020B0604020202020204" pitchFamily="34" charset="0"/>
                        <a:buChar char="•"/>
                      </a:pPr>
                      <a:r>
                        <a:rPr lang="nl-NL" sz="1500" kern="1200" baseline="0" dirty="0">
                          <a:solidFill>
                            <a:srgbClr val="002757"/>
                          </a:solidFill>
                          <a:latin typeface="+mn-lt"/>
                          <a:ea typeface="Tahoma"/>
                          <a:cs typeface="Tahoma"/>
                        </a:rPr>
                        <a:t>Werd het welzijn van de hulpverlener voldoende in gedachten gehouden?</a:t>
                      </a:r>
                    </a:p>
                    <a:p>
                      <a:pPr marL="180000" lvl="3" indent="-180000">
                        <a:lnSpc>
                          <a:spcPct val="100000"/>
                        </a:lnSpc>
                        <a:buFont typeface="Arial" panose="020B0604020202020204" pitchFamily="34" charset="0"/>
                        <a:buChar char="•"/>
                      </a:pPr>
                      <a:r>
                        <a:rPr lang="nl-NL" sz="1500" kern="1200" baseline="0" dirty="0">
                          <a:solidFill>
                            <a:srgbClr val="002757"/>
                          </a:solidFill>
                          <a:latin typeface="+mn-lt"/>
                          <a:ea typeface="Tahoma"/>
                          <a:cs typeface="Tahoma"/>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180000" lvl="3" indent="-180000" algn="l" defTabSz="914400" rtl="0" eaLnBrk="1" latinLnBrk="0" hangingPunct="1">
                        <a:lnSpc>
                          <a:spcPct val="100000"/>
                        </a:lnSpc>
                        <a:buFont typeface="Arial" panose="020B0604020202020204" pitchFamily="34" charset="0"/>
                        <a:buChar char="•"/>
                      </a:pPr>
                      <a:r>
                        <a:rPr lang="en-GB" sz="1500" kern="1200" baseline="0" dirty="0" err="1">
                          <a:solidFill>
                            <a:srgbClr val="002757"/>
                          </a:solidFill>
                          <a:latin typeface="+mn-lt"/>
                          <a:ea typeface="Tahoma"/>
                          <a:cs typeface="Tahoma"/>
                        </a:rPr>
                        <a:t>Mocht</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ik</a:t>
                      </a:r>
                      <a:r>
                        <a:rPr lang="en-GB" sz="1500" kern="1200" baseline="0" dirty="0">
                          <a:solidFill>
                            <a:srgbClr val="002757"/>
                          </a:solidFill>
                          <a:latin typeface="+mn-lt"/>
                          <a:ea typeface="Tahoma"/>
                          <a:cs typeface="Tahoma"/>
                        </a:rPr>
                        <a:t> in de </a:t>
                      </a:r>
                      <a:r>
                        <a:rPr lang="en-GB" sz="1500" kern="1200" baseline="0" dirty="0" err="1">
                          <a:solidFill>
                            <a:srgbClr val="002757"/>
                          </a:solidFill>
                          <a:latin typeface="+mn-lt"/>
                          <a:ea typeface="Tahoma"/>
                          <a:cs typeface="Tahoma"/>
                        </a:rPr>
                        <a:t>schoenen</a:t>
                      </a:r>
                      <a:r>
                        <a:rPr lang="en-GB" sz="1500" kern="1200" baseline="0" dirty="0">
                          <a:solidFill>
                            <a:srgbClr val="002757"/>
                          </a:solidFill>
                          <a:latin typeface="+mn-lt"/>
                          <a:ea typeface="Tahoma"/>
                          <a:cs typeface="Tahoma"/>
                        </a:rPr>
                        <a:t> van de </a:t>
                      </a:r>
                      <a:r>
                        <a:rPr lang="en-GB" sz="1500" kern="1200" baseline="0" dirty="0" err="1">
                          <a:solidFill>
                            <a:srgbClr val="002757"/>
                          </a:solidFill>
                          <a:latin typeface="+mn-lt"/>
                          <a:ea typeface="Tahoma"/>
                          <a:cs typeface="Tahoma"/>
                        </a:rPr>
                        <a:t>andere</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partijen</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bv</a:t>
                      </a:r>
                      <a:r>
                        <a:rPr lang="en-GB" sz="1500" kern="1200" baseline="0" dirty="0">
                          <a:solidFill>
                            <a:srgbClr val="002757"/>
                          </a:solidFill>
                          <a:latin typeface="+mn-lt"/>
                          <a:ea typeface="Tahoma"/>
                          <a:cs typeface="Tahoma"/>
                        </a:rPr>
                        <a:t>.: de </a:t>
                      </a:r>
                      <a:r>
                        <a:rPr lang="en-GB" sz="1500" kern="1200" baseline="0" dirty="0" err="1">
                          <a:solidFill>
                            <a:srgbClr val="002757"/>
                          </a:solidFill>
                          <a:latin typeface="+mn-lt"/>
                          <a:ea typeface="Tahoma"/>
                          <a:cs typeface="Tahoma"/>
                        </a:rPr>
                        <a:t>ouders</a:t>
                      </a:r>
                      <a:r>
                        <a:rPr lang="en-GB" sz="1500" kern="1200" baseline="0" dirty="0">
                          <a:solidFill>
                            <a:srgbClr val="002757"/>
                          </a:solidFill>
                          <a:latin typeface="+mn-lt"/>
                          <a:ea typeface="Tahoma"/>
                          <a:cs typeface="Tahoma"/>
                        </a:rPr>
                        <a:t>, de </a:t>
                      </a:r>
                      <a:r>
                        <a:rPr lang="en-GB" sz="1500" kern="1200" baseline="0" dirty="0" err="1">
                          <a:solidFill>
                            <a:srgbClr val="002757"/>
                          </a:solidFill>
                          <a:latin typeface="+mn-lt"/>
                          <a:ea typeface="Tahoma"/>
                          <a:cs typeface="Tahoma"/>
                        </a:rPr>
                        <a:t>jongere</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staan</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zou</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ik</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akkoord</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gaan</a:t>
                      </a:r>
                      <a:r>
                        <a:rPr lang="en-GB" sz="1500" kern="1200" baseline="0" dirty="0">
                          <a:solidFill>
                            <a:srgbClr val="002757"/>
                          </a:solidFill>
                          <a:latin typeface="+mn-lt"/>
                          <a:ea typeface="Tahoma"/>
                          <a:cs typeface="Tahoma"/>
                        </a:rPr>
                        <a:t> met de </a:t>
                      </a:r>
                      <a:r>
                        <a:rPr lang="en-GB" sz="1500" kern="1200" baseline="0" dirty="0" err="1">
                          <a:solidFill>
                            <a:srgbClr val="002757"/>
                          </a:solidFill>
                          <a:latin typeface="+mn-lt"/>
                          <a:ea typeface="Tahoma"/>
                          <a:cs typeface="Tahoma"/>
                        </a:rPr>
                        <a:t>beslissing</a:t>
                      </a:r>
                      <a:r>
                        <a:rPr lang="en-GB" sz="1500" kern="1200" baseline="0" dirty="0">
                          <a:solidFill>
                            <a:srgbClr val="002757"/>
                          </a:solidFill>
                          <a:latin typeface="+mn-lt"/>
                          <a:ea typeface="Tahoma"/>
                          <a:cs typeface="Tahoma"/>
                        </a:rPr>
                        <a:t>/</a:t>
                      </a:r>
                      <a:r>
                        <a:rPr lang="en-GB" sz="1500" kern="1200" baseline="0" dirty="0" err="1">
                          <a:solidFill>
                            <a:srgbClr val="002757"/>
                          </a:solidFill>
                          <a:latin typeface="+mn-lt"/>
                          <a:ea typeface="Tahoma"/>
                          <a:cs typeface="Tahoma"/>
                        </a:rPr>
                        <a:t>handeling</a:t>
                      </a:r>
                      <a:r>
                        <a:rPr lang="en-GB" sz="1500" kern="1200" baseline="0" dirty="0">
                          <a:solidFill>
                            <a:srgbClr val="002757"/>
                          </a:solidFill>
                          <a:latin typeface="+mn-lt"/>
                          <a:ea typeface="Tahoma"/>
                          <a:cs typeface="Tahoma"/>
                        </a:rPr>
                        <a:t>?</a:t>
                      </a:r>
                    </a:p>
                    <a:p>
                      <a:pPr marL="180000" lvl="3" indent="-180000" algn="l" defTabSz="914400" rtl="0" eaLnBrk="1" latinLnBrk="0" hangingPunct="1">
                        <a:lnSpc>
                          <a:spcPct val="100000"/>
                        </a:lnSpc>
                        <a:buFont typeface="Arial" panose="020B0604020202020204" pitchFamily="34" charset="0"/>
                        <a:buChar char="•"/>
                      </a:pPr>
                      <a:r>
                        <a:rPr lang="en-GB" sz="1500" kern="1200" baseline="0" dirty="0">
                          <a:solidFill>
                            <a:srgbClr val="002757"/>
                          </a:solidFill>
                          <a:latin typeface="+mn-lt"/>
                          <a:ea typeface="Tahoma"/>
                          <a:cs typeface="Tahoma"/>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180000" lvl="3" indent="-180000" algn="l" defTabSz="914400" rtl="0" eaLnBrk="1" latinLnBrk="0" hangingPunct="1">
                        <a:lnSpc>
                          <a:spcPct val="100000"/>
                        </a:lnSpc>
                        <a:buFont typeface="Arial" panose="020B0604020202020204" pitchFamily="34" charset="0"/>
                        <a:buChar char="•"/>
                      </a:pPr>
                      <a:r>
                        <a:rPr lang="en-GB" sz="1500" kern="1200" baseline="0" dirty="0" err="1">
                          <a:solidFill>
                            <a:srgbClr val="002757"/>
                          </a:solidFill>
                          <a:latin typeface="+mn-lt"/>
                          <a:ea typeface="Tahoma"/>
                          <a:cs typeface="Tahoma"/>
                        </a:rPr>
                        <a:t>Bespreken</a:t>
                      </a:r>
                      <a:r>
                        <a:rPr lang="en-GB" sz="1500" kern="1200" baseline="0" dirty="0">
                          <a:solidFill>
                            <a:srgbClr val="002757"/>
                          </a:solidFill>
                          <a:latin typeface="+mn-lt"/>
                          <a:ea typeface="Tahoma"/>
                          <a:cs typeface="Tahoma"/>
                        </a:rPr>
                        <a:t> met </a:t>
                      </a:r>
                      <a:r>
                        <a:rPr lang="en-GB" sz="1500" kern="1200" baseline="0" dirty="0" err="1">
                          <a:solidFill>
                            <a:srgbClr val="002757"/>
                          </a:solidFill>
                          <a:latin typeface="+mn-lt"/>
                          <a:ea typeface="Tahoma"/>
                          <a:cs typeface="Tahoma"/>
                        </a:rPr>
                        <a:t>collega’s</a:t>
                      </a:r>
                      <a:endParaRPr lang="en-GB" sz="1500" kern="1200" baseline="0" dirty="0">
                        <a:solidFill>
                          <a:srgbClr val="002757"/>
                        </a:solidFill>
                        <a:latin typeface="+mn-lt"/>
                        <a:ea typeface="Tahoma"/>
                        <a:cs typeface="Tahoma"/>
                      </a:endParaRPr>
                    </a:p>
                    <a:p>
                      <a:pPr marL="180000" lvl="3" indent="-180000" algn="l" defTabSz="914400" rtl="0" eaLnBrk="1" latinLnBrk="0" hangingPunct="1">
                        <a:lnSpc>
                          <a:spcPct val="100000"/>
                        </a:lnSpc>
                        <a:buFont typeface="Arial" panose="020B0604020202020204" pitchFamily="34" charset="0"/>
                        <a:buChar char="•"/>
                      </a:pPr>
                      <a:r>
                        <a:rPr lang="en-GB" sz="1500" kern="1200" baseline="0" dirty="0" err="1">
                          <a:solidFill>
                            <a:srgbClr val="002757"/>
                          </a:solidFill>
                          <a:latin typeface="+mn-lt"/>
                          <a:ea typeface="Tahoma"/>
                          <a:cs typeface="Tahoma"/>
                        </a:rPr>
                        <a:t>Bespreken</a:t>
                      </a:r>
                      <a:r>
                        <a:rPr lang="en-GB" sz="1500" kern="1200" baseline="0" dirty="0">
                          <a:solidFill>
                            <a:srgbClr val="002757"/>
                          </a:solidFill>
                          <a:latin typeface="+mn-lt"/>
                          <a:ea typeface="Tahoma"/>
                          <a:cs typeface="Tahoma"/>
                        </a:rPr>
                        <a:t> met </a:t>
                      </a:r>
                      <a:r>
                        <a:rPr lang="en-GB" sz="1500" kern="1200" baseline="0" dirty="0" err="1">
                          <a:solidFill>
                            <a:srgbClr val="002757"/>
                          </a:solidFill>
                          <a:latin typeface="+mn-lt"/>
                          <a:ea typeface="Tahoma"/>
                          <a:cs typeface="Tahoma"/>
                        </a:rPr>
                        <a:t>jongere</a:t>
                      </a:r>
                      <a:endParaRPr lang="en-GB" sz="1500" kern="1200" baseline="0" dirty="0">
                        <a:solidFill>
                          <a:srgbClr val="002757"/>
                        </a:solidFill>
                        <a:latin typeface="+mn-lt"/>
                        <a:ea typeface="Tahoma"/>
                        <a:cs typeface="Tahoma"/>
                      </a:endParaRPr>
                    </a:p>
                    <a:p>
                      <a:pPr marL="180000" lvl="3" indent="-180000" algn="l" defTabSz="914400" rtl="0" eaLnBrk="1" latinLnBrk="0" hangingPunct="1">
                        <a:lnSpc>
                          <a:spcPct val="100000"/>
                        </a:lnSpc>
                        <a:buFont typeface="Arial" panose="020B0604020202020204" pitchFamily="34" charset="0"/>
                        <a:buChar char="•"/>
                      </a:pPr>
                      <a:r>
                        <a:rPr lang="en-GB" sz="1500" kern="1200" baseline="0" dirty="0" err="1">
                          <a:solidFill>
                            <a:srgbClr val="002757"/>
                          </a:solidFill>
                          <a:latin typeface="+mn-lt"/>
                          <a:ea typeface="Tahoma"/>
                          <a:cs typeface="Tahoma"/>
                        </a:rPr>
                        <a:t>Bespreken</a:t>
                      </a:r>
                      <a:r>
                        <a:rPr lang="en-GB" sz="1500" kern="1200" baseline="0" dirty="0">
                          <a:solidFill>
                            <a:srgbClr val="002757"/>
                          </a:solidFill>
                          <a:latin typeface="+mn-lt"/>
                          <a:ea typeface="Tahoma"/>
                          <a:cs typeface="Tahoma"/>
                        </a:rPr>
                        <a:t> met </a:t>
                      </a:r>
                      <a:r>
                        <a:rPr lang="en-GB" sz="1500" kern="1200" baseline="0" dirty="0" err="1">
                          <a:solidFill>
                            <a:srgbClr val="002757"/>
                          </a:solidFill>
                          <a:latin typeface="+mn-lt"/>
                          <a:ea typeface="Tahoma"/>
                          <a:cs typeface="Tahoma"/>
                        </a:rPr>
                        <a:t>ouders</a:t>
                      </a:r>
                      <a:endParaRPr lang="en-GB" sz="1500" kern="1200" baseline="0" dirty="0">
                        <a:solidFill>
                          <a:srgbClr val="002757"/>
                        </a:solidFill>
                        <a:latin typeface="+mn-lt"/>
                        <a:ea typeface="Tahoma"/>
                        <a:cs typeface="Tahoma"/>
                      </a:endParaRPr>
                    </a:p>
                    <a:p>
                      <a:pPr marL="180000" lvl="3" indent="-180000" algn="l" defTabSz="914400" rtl="0" eaLnBrk="1" latinLnBrk="0" hangingPunct="1">
                        <a:lnSpc>
                          <a:spcPct val="100000"/>
                        </a:lnSpc>
                        <a:buFont typeface="Arial" panose="020B0604020202020204" pitchFamily="34" charset="0"/>
                        <a:buChar char="•"/>
                      </a:pPr>
                      <a:r>
                        <a:rPr lang="en-GB" sz="1500" kern="1200" baseline="0" dirty="0" err="1">
                          <a:solidFill>
                            <a:srgbClr val="002757"/>
                          </a:solidFill>
                          <a:latin typeface="+mn-lt"/>
                          <a:ea typeface="Tahoma"/>
                          <a:cs typeface="Tahoma"/>
                        </a:rPr>
                        <a:t>Bespreken</a:t>
                      </a:r>
                      <a:r>
                        <a:rPr lang="en-GB" sz="1500" kern="1200" baseline="0" dirty="0">
                          <a:solidFill>
                            <a:srgbClr val="002757"/>
                          </a:solidFill>
                          <a:latin typeface="+mn-lt"/>
                          <a:ea typeface="Tahoma"/>
                          <a:cs typeface="Tahoma"/>
                        </a:rPr>
                        <a:t> met </a:t>
                      </a:r>
                      <a:r>
                        <a:rPr lang="en-GB" sz="1500" kern="1200" baseline="0" dirty="0" err="1">
                          <a:solidFill>
                            <a:srgbClr val="002757"/>
                          </a:solidFill>
                          <a:latin typeface="+mn-lt"/>
                          <a:ea typeface="Tahoma"/>
                          <a:cs typeface="Tahoma"/>
                        </a:rPr>
                        <a:t>organisatie</a:t>
                      </a:r>
                      <a:endParaRPr lang="en-GB" sz="1500" kern="1200" baseline="0" dirty="0">
                        <a:solidFill>
                          <a:srgbClr val="002757"/>
                        </a:solidFill>
                        <a:latin typeface="+mn-lt"/>
                        <a:ea typeface="Tahoma"/>
                        <a:cs typeface="Tahoma"/>
                      </a:endParaRPr>
                    </a:p>
                    <a:p>
                      <a:pPr marL="180000" lvl="3" indent="-180000" algn="l" defTabSz="914400" rtl="0" eaLnBrk="1" latinLnBrk="0" hangingPunct="1">
                        <a:lnSpc>
                          <a:spcPct val="100000"/>
                        </a:lnSpc>
                        <a:buFont typeface="Arial" panose="020B0604020202020204" pitchFamily="34" charset="0"/>
                        <a:buChar char="•"/>
                      </a:pPr>
                      <a:r>
                        <a:rPr lang="en-GB" sz="1500" kern="1200" baseline="0" dirty="0" err="1">
                          <a:solidFill>
                            <a:srgbClr val="002757"/>
                          </a:solidFill>
                          <a:latin typeface="+mn-lt"/>
                          <a:ea typeface="Tahoma"/>
                          <a:cs typeface="Tahoma"/>
                        </a:rPr>
                        <a:t>Ervaring</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leiden</a:t>
                      </a:r>
                      <a:r>
                        <a:rPr lang="en-GB" sz="1500" kern="1200" baseline="0" dirty="0">
                          <a:solidFill>
                            <a:srgbClr val="002757"/>
                          </a:solidFill>
                          <a:latin typeface="+mn-lt"/>
                          <a:ea typeface="Tahoma"/>
                          <a:cs typeface="Tahoma"/>
                        </a:rPr>
                        <a:t> tot </a:t>
                      </a:r>
                      <a:r>
                        <a:rPr lang="en-GB" sz="1500" kern="1200" baseline="0" dirty="0" err="1">
                          <a:solidFill>
                            <a:srgbClr val="002757"/>
                          </a:solidFill>
                          <a:latin typeface="+mn-lt"/>
                          <a:ea typeface="Tahoma"/>
                          <a:cs typeface="Tahoma"/>
                        </a:rPr>
                        <a:t>nieuwe</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inzichten</a:t>
                      </a:r>
                      <a:r>
                        <a:rPr lang="en-GB" sz="1500" kern="1200" baseline="0" dirty="0">
                          <a:solidFill>
                            <a:srgbClr val="002757"/>
                          </a:solidFill>
                          <a:latin typeface="+mn-lt"/>
                          <a:ea typeface="Tahoma"/>
                          <a:cs typeface="Tahoma"/>
                        </a:rPr>
                        <a:t>/</a:t>
                      </a:r>
                      <a:r>
                        <a:rPr lang="en-GB" sz="1500" kern="1200" baseline="0" dirty="0" err="1">
                          <a:solidFill>
                            <a:srgbClr val="002757"/>
                          </a:solidFill>
                          <a:latin typeface="+mn-lt"/>
                          <a:ea typeface="Tahoma"/>
                          <a:cs typeface="Tahoma"/>
                        </a:rPr>
                        <a:t>richtinggevend</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kader</a:t>
                      </a:r>
                      <a:endParaRPr lang="en-GB" sz="1500" kern="1200" baseline="0" dirty="0">
                        <a:solidFill>
                          <a:srgbClr val="002757"/>
                        </a:solidFill>
                        <a:latin typeface="+mn-lt"/>
                        <a:ea typeface="Tahoma"/>
                        <a:cs typeface="Tahoma"/>
                      </a:endParaRPr>
                    </a:p>
                    <a:p>
                      <a:pPr marL="180000" lvl="3" indent="-180000" algn="l" defTabSz="914400" rtl="0" eaLnBrk="1" latinLnBrk="0" hangingPunct="1">
                        <a:lnSpc>
                          <a:spcPct val="100000"/>
                        </a:lnSpc>
                        <a:buFont typeface="Arial" panose="020B0604020202020204" pitchFamily="34" charset="0"/>
                        <a:buChar char="•"/>
                      </a:pPr>
                      <a:r>
                        <a:rPr lang="en-GB" sz="1500" kern="1200" baseline="0" dirty="0">
                          <a:solidFill>
                            <a:srgbClr val="002757"/>
                          </a:solidFill>
                          <a:latin typeface="+mn-lt"/>
                          <a:ea typeface="Tahoma"/>
                          <a:cs typeface="Tahoma"/>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180000" lvl="3" indent="-180000" algn="l" defTabSz="914400" rtl="0" eaLnBrk="1" latinLnBrk="0" hangingPunct="1">
                        <a:lnSpc>
                          <a:spcPct val="100000"/>
                        </a:lnSpc>
                        <a:buFont typeface="Arial" panose="020B0604020202020204" pitchFamily="34" charset="0"/>
                        <a:buChar char="•"/>
                      </a:pPr>
                      <a:r>
                        <a:rPr lang="en-GB" sz="1500" kern="1200" baseline="0" dirty="0" err="1">
                          <a:solidFill>
                            <a:srgbClr val="002757"/>
                          </a:solidFill>
                          <a:latin typeface="+mn-lt"/>
                          <a:ea typeface="Tahoma"/>
                          <a:cs typeface="Tahoma"/>
                        </a:rPr>
                        <a:t>Leidt</a:t>
                      </a:r>
                      <a:r>
                        <a:rPr lang="en-GB" sz="1500" kern="1200" baseline="0" dirty="0">
                          <a:solidFill>
                            <a:srgbClr val="002757"/>
                          </a:solidFill>
                          <a:latin typeface="+mn-lt"/>
                          <a:ea typeface="Tahoma"/>
                          <a:cs typeface="Tahoma"/>
                        </a:rPr>
                        <a:t> de </a:t>
                      </a:r>
                      <a:r>
                        <a:rPr lang="en-GB" sz="1500" kern="1200" baseline="0" dirty="0" err="1">
                          <a:solidFill>
                            <a:srgbClr val="002757"/>
                          </a:solidFill>
                          <a:latin typeface="+mn-lt"/>
                          <a:ea typeface="Tahoma"/>
                          <a:cs typeface="Tahoma"/>
                        </a:rPr>
                        <a:t>ervaring</a:t>
                      </a:r>
                      <a:r>
                        <a:rPr lang="en-GB" sz="1500" kern="1200" baseline="0" dirty="0">
                          <a:solidFill>
                            <a:srgbClr val="002757"/>
                          </a:solidFill>
                          <a:latin typeface="+mn-lt"/>
                          <a:ea typeface="Tahoma"/>
                          <a:cs typeface="Tahoma"/>
                        </a:rPr>
                        <a:t> van </a:t>
                      </a:r>
                      <a:r>
                        <a:rPr lang="en-GB" sz="1500" kern="1200" baseline="0" dirty="0" err="1">
                          <a:solidFill>
                            <a:srgbClr val="002757"/>
                          </a:solidFill>
                          <a:latin typeface="+mn-lt"/>
                          <a:ea typeface="Tahoma"/>
                          <a:cs typeface="Tahoma"/>
                        </a:rPr>
                        <a:t>deze</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situatie</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en</a:t>
                      </a:r>
                      <a:r>
                        <a:rPr lang="en-GB" sz="1500" kern="1200" baseline="0" dirty="0">
                          <a:solidFill>
                            <a:srgbClr val="002757"/>
                          </a:solidFill>
                          <a:latin typeface="+mn-lt"/>
                          <a:ea typeface="Tahoma"/>
                          <a:cs typeface="Tahoma"/>
                        </a:rPr>
                        <a:t> de </a:t>
                      </a:r>
                      <a:r>
                        <a:rPr lang="en-GB" sz="1500" kern="1200" baseline="0" dirty="0" err="1">
                          <a:solidFill>
                            <a:srgbClr val="002757"/>
                          </a:solidFill>
                          <a:latin typeface="+mn-lt"/>
                          <a:ea typeface="Tahoma"/>
                          <a:cs typeface="Tahoma"/>
                        </a:rPr>
                        <a:t>evaluatie</a:t>
                      </a:r>
                      <a:r>
                        <a:rPr lang="en-GB" sz="1500" kern="1200" baseline="0" dirty="0">
                          <a:solidFill>
                            <a:srgbClr val="002757"/>
                          </a:solidFill>
                          <a:latin typeface="+mn-lt"/>
                          <a:ea typeface="Tahoma"/>
                          <a:cs typeface="Tahoma"/>
                        </a:rPr>
                        <a:t> van de </a:t>
                      </a:r>
                      <a:r>
                        <a:rPr lang="en-GB" sz="1500" kern="1200" baseline="0" dirty="0" err="1">
                          <a:solidFill>
                            <a:srgbClr val="002757"/>
                          </a:solidFill>
                          <a:latin typeface="+mn-lt"/>
                          <a:ea typeface="Tahoma"/>
                          <a:cs typeface="Tahoma"/>
                        </a:rPr>
                        <a:t>handeling</a:t>
                      </a:r>
                      <a:r>
                        <a:rPr lang="en-GB" sz="1500" kern="1200" baseline="0" dirty="0">
                          <a:solidFill>
                            <a:srgbClr val="002757"/>
                          </a:solidFill>
                          <a:latin typeface="+mn-lt"/>
                          <a:ea typeface="Tahoma"/>
                          <a:cs typeface="Tahoma"/>
                        </a:rPr>
                        <a:t>/</a:t>
                      </a:r>
                      <a:r>
                        <a:rPr lang="en-GB" sz="1500" kern="1200" baseline="0" dirty="0" err="1">
                          <a:solidFill>
                            <a:srgbClr val="002757"/>
                          </a:solidFill>
                          <a:latin typeface="+mn-lt"/>
                          <a:ea typeface="Tahoma"/>
                          <a:cs typeface="Tahoma"/>
                        </a:rPr>
                        <a:t>beslissing</a:t>
                      </a:r>
                      <a:r>
                        <a:rPr lang="en-GB" sz="1500" kern="1200" baseline="0" dirty="0">
                          <a:solidFill>
                            <a:srgbClr val="002757"/>
                          </a:solidFill>
                          <a:latin typeface="+mn-lt"/>
                          <a:ea typeface="Tahoma"/>
                          <a:cs typeface="Tahoma"/>
                        </a:rPr>
                        <a:t> tot </a:t>
                      </a:r>
                      <a:r>
                        <a:rPr lang="en-GB" sz="1500" kern="1200" baseline="0" dirty="0" err="1">
                          <a:solidFill>
                            <a:srgbClr val="002757"/>
                          </a:solidFill>
                          <a:latin typeface="+mn-lt"/>
                          <a:ea typeface="Tahoma"/>
                          <a:cs typeface="Tahoma"/>
                        </a:rPr>
                        <a:t>een</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nieuwe</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positie</a:t>
                      </a:r>
                      <a:r>
                        <a:rPr lang="en-GB" sz="1500" kern="1200" baseline="0" dirty="0">
                          <a:solidFill>
                            <a:srgbClr val="002757"/>
                          </a:solidFill>
                          <a:latin typeface="+mn-lt"/>
                          <a:ea typeface="Tahoma"/>
                          <a:cs typeface="Tahoma"/>
                        </a:rPr>
                        <a:t> tov het </a:t>
                      </a:r>
                      <a:r>
                        <a:rPr lang="en-GB" sz="1500" kern="1200" baseline="0" dirty="0" err="1">
                          <a:solidFill>
                            <a:srgbClr val="002757"/>
                          </a:solidFill>
                          <a:latin typeface="+mn-lt"/>
                          <a:ea typeface="Tahoma"/>
                          <a:cs typeface="Tahoma"/>
                        </a:rPr>
                        <a:t>gebruik</a:t>
                      </a:r>
                      <a:r>
                        <a:rPr lang="en-GB" sz="1500" kern="1200" baseline="0" dirty="0">
                          <a:solidFill>
                            <a:srgbClr val="002757"/>
                          </a:solidFill>
                          <a:latin typeface="+mn-lt"/>
                          <a:ea typeface="Tahoma"/>
                          <a:cs typeface="Tahoma"/>
                        </a:rPr>
                        <a:t> van </a:t>
                      </a:r>
                      <a:r>
                        <a:rPr lang="en-GB" sz="1500" kern="1200" baseline="0" dirty="0" err="1">
                          <a:solidFill>
                            <a:srgbClr val="002757"/>
                          </a:solidFill>
                          <a:latin typeface="+mn-lt"/>
                          <a:ea typeface="Tahoma"/>
                          <a:cs typeface="Tahoma"/>
                        </a:rPr>
                        <a:t>sociale</a:t>
                      </a:r>
                      <a:r>
                        <a:rPr lang="en-GB" sz="1500" kern="1200" baseline="0" dirty="0">
                          <a:solidFill>
                            <a:srgbClr val="002757"/>
                          </a:solidFill>
                          <a:latin typeface="+mn-lt"/>
                          <a:ea typeface="Tahoma"/>
                          <a:cs typeface="Tahoma"/>
                        </a:rPr>
                        <a:t> media?</a:t>
                      </a:r>
                    </a:p>
                    <a:p>
                      <a:pPr marL="180000" lvl="3" indent="-180000" algn="l" defTabSz="914400" rtl="0" eaLnBrk="1" latinLnBrk="0" hangingPunct="1">
                        <a:lnSpc>
                          <a:spcPct val="100000"/>
                        </a:lnSpc>
                        <a:buFont typeface="Arial" panose="020B0604020202020204" pitchFamily="34" charset="0"/>
                        <a:buChar char="•"/>
                      </a:pPr>
                      <a:r>
                        <a:rPr lang="en-GB" sz="1500" kern="1200" baseline="0" dirty="0" err="1">
                          <a:solidFill>
                            <a:srgbClr val="002757"/>
                          </a:solidFill>
                          <a:latin typeface="+mn-lt"/>
                          <a:ea typeface="Tahoma"/>
                          <a:cs typeface="Tahoma"/>
                        </a:rPr>
                        <a:t>Leidt</a:t>
                      </a:r>
                      <a:r>
                        <a:rPr lang="en-GB" sz="1500" kern="1200" baseline="0" dirty="0">
                          <a:solidFill>
                            <a:srgbClr val="002757"/>
                          </a:solidFill>
                          <a:latin typeface="+mn-lt"/>
                          <a:ea typeface="Tahoma"/>
                          <a:cs typeface="Tahoma"/>
                        </a:rPr>
                        <a:t> de </a:t>
                      </a:r>
                      <a:r>
                        <a:rPr lang="en-GB" sz="1500" kern="1200" baseline="0" dirty="0" err="1">
                          <a:solidFill>
                            <a:srgbClr val="002757"/>
                          </a:solidFill>
                          <a:latin typeface="+mn-lt"/>
                          <a:ea typeface="Tahoma"/>
                          <a:cs typeface="Tahoma"/>
                        </a:rPr>
                        <a:t>ervaring</a:t>
                      </a:r>
                      <a:r>
                        <a:rPr lang="en-GB" sz="1500" kern="1200" baseline="0" dirty="0">
                          <a:solidFill>
                            <a:srgbClr val="002757"/>
                          </a:solidFill>
                          <a:latin typeface="+mn-lt"/>
                          <a:ea typeface="Tahoma"/>
                          <a:cs typeface="Tahoma"/>
                        </a:rPr>
                        <a:t> van </a:t>
                      </a:r>
                      <a:r>
                        <a:rPr lang="en-GB" sz="1500" kern="1200" baseline="0" dirty="0" err="1">
                          <a:solidFill>
                            <a:srgbClr val="002757"/>
                          </a:solidFill>
                          <a:latin typeface="+mn-lt"/>
                          <a:ea typeface="Tahoma"/>
                          <a:cs typeface="Tahoma"/>
                        </a:rPr>
                        <a:t>deze</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situatie</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en</a:t>
                      </a:r>
                      <a:r>
                        <a:rPr lang="en-GB" sz="1500" kern="1200" baseline="0" dirty="0">
                          <a:solidFill>
                            <a:srgbClr val="002757"/>
                          </a:solidFill>
                          <a:latin typeface="+mn-lt"/>
                          <a:ea typeface="Tahoma"/>
                          <a:cs typeface="Tahoma"/>
                        </a:rPr>
                        <a:t> de </a:t>
                      </a:r>
                      <a:r>
                        <a:rPr lang="en-GB" sz="1500" kern="1200" baseline="0" dirty="0" err="1">
                          <a:solidFill>
                            <a:srgbClr val="002757"/>
                          </a:solidFill>
                          <a:latin typeface="+mn-lt"/>
                          <a:ea typeface="Tahoma"/>
                          <a:cs typeface="Tahoma"/>
                        </a:rPr>
                        <a:t>evaluatie</a:t>
                      </a:r>
                      <a:r>
                        <a:rPr lang="en-GB" sz="1500" kern="1200" baseline="0" dirty="0">
                          <a:solidFill>
                            <a:srgbClr val="002757"/>
                          </a:solidFill>
                          <a:latin typeface="+mn-lt"/>
                          <a:ea typeface="Tahoma"/>
                          <a:cs typeface="Tahoma"/>
                        </a:rPr>
                        <a:t> van de </a:t>
                      </a:r>
                      <a:r>
                        <a:rPr lang="en-GB" sz="1500" kern="1200" baseline="0" dirty="0" err="1">
                          <a:solidFill>
                            <a:srgbClr val="002757"/>
                          </a:solidFill>
                          <a:latin typeface="+mn-lt"/>
                          <a:ea typeface="Tahoma"/>
                          <a:cs typeface="Tahoma"/>
                        </a:rPr>
                        <a:t>handeling</a:t>
                      </a:r>
                      <a:r>
                        <a:rPr lang="en-GB" sz="1500" kern="1200" baseline="0" dirty="0">
                          <a:solidFill>
                            <a:srgbClr val="002757"/>
                          </a:solidFill>
                          <a:latin typeface="+mn-lt"/>
                          <a:ea typeface="Tahoma"/>
                          <a:cs typeface="Tahoma"/>
                        </a:rPr>
                        <a:t>/</a:t>
                      </a:r>
                      <a:r>
                        <a:rPr lang="en-GB" sz="1500" kern="1200" baseline="0" dirty="0" err="1">
                          <a:solidFill>
                            <a:srgbClr val="002757"/>
                          </a:solidFill>
                          <a:latin typeface="+mn-lt"/>
                          <a:ea typeface="Tahoma"/>
                          <a:cs typeface="Tahoma"/>
                        </a:rPr>
                        <a:t>beslissing</a:t>
                      </a:r>
                      <a:r>
                        <a:rPr lang="en-GB" sz="1500" kern="1200" baseline="0" dirty="0">
                          <a:solidFill>
                            <a:srgbClr val="002757"/>
                          </a:solidFill>
                          <a:latin typeface="+mn-lt"/>
                          <a:ea typeface="Tahoma"/>
                          <a:cs typeface="Tahoma"/>
                        </a:rPr>
                        <a:t> tot </a:t>
                      </a:r>
                      <a:r>
                        <a:rPr lang="en-GB" sz="1500" kern="1200" baseline="0" dirty="0" err="1">
                          <a:solidFill>
                            <a:srgbClr val="002757"/>
                          </a:solidFill>
                          <a:latin typeface="+mn-lt"/>
                          <a:ea typeface="Tahoma"/>
                          <a:cs typeface="Tahoma"/>
                        </a:rPr>
                        <a:t>een</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aanzet</a:t>
                      </a:r>
                      <a:r>
                        <a:rPr lang="en-GB" sz="1500" kern="1200" baseline="0" dirty="0">
                          <a:solidFill>
                            <a:srgbClr val="002757"/>
                          </a:solidFill>
                          <a:latin typeface="+mn-lt"/>
                          <a:ea typeface="Tahoma"/>
                          <a:cs typeface="Tahoma"/>
                        </a:rPr>
                        <a:t> tot </a:t>
                      </a:r>
                      <a:r>
                        <a:rPr lang="en-GB" sz="1500" kern="1200" baseline="0" dirty="0" err="1">
                          <a:solidFill>
                            <a:srgbClr val="002757"/>
                          </a:solidFill>
                          <a:latin typeface="+mn-lt"/>
                          <a:ea typeface="Tahoma"/>
                          <a:cs typeface="Tahoma"/>
                        </a:rPr>
                        <a:t>gebruik</a:t>
                      </a:r>
                      <a:r>
                        <a:rPr lang="en-GB" sz="1500" kern="1200" baseline="0" dirty="0">
                          <a:solidFill>
                            <a:srgbClr val="002757"/>
                          </a:solidFill>
                          <a:latin typeface="+mn-lt"/>
                          <a:ea typeface="Tahoma"/>
                          <a:cs typeface="Tahoma"/>
                        </a:rPr>
                        <a:t> van </a:t>
                      </a:r>
                      <a:r>
                        <a:rPr lang="en-GB" sz="1500" kern="1200" baseline="0" dirty="0" err="1">
                          <a:solidFill>
                            <a:srgbClr val="002757"/>
                          </a:solidFill>
                          <a:latin typeface="+mn-lt"/>
                          <a:ea typeface="Tahoma"/>
                          <a:cs typeface="Tahoma"/>
                        </a:rPr>
                        <a:t>een</a:t>
                      </a:r>
                      <a:r>
                        <a:rPr lang="en-GB" sz="1500" kern="1200" baseline="0" dirty="0">
                          <a:solidFill>
                            <a:srgbClr val="002757"/>
                          </a:solidFill>
                          <a:latin typeface="+mn-lt"/>
                          <a:ea typeface="Tahoma"/>
                          <a:cs typeface="Tahoma"/>
                        </a:rPr>
                        <a:t> </a:t>
                      </a:r>
                      <a:r>
                        <a:rPr lang="en-GB" sz="1500" kern="1200" baseline="0" dirty="0" err="1">
                          <a:solidFill>
                            <a:srgbClr val="002757"/>
                          </a:solidFill>
                          <a:latin typeface="+mn-lt"/>
                          <a:ea typeface="Tahoma"/>
                          <a:cs typeface="Tahoma"/>
                        </a:rPr>
                        <a:t>kader</a:t>
                      </a:r>
                      <a:r>
                        <a:rPr lang="en-GB" sz="1500" kern="1200" baseline="0" dirty="0">
                          <a:solidFill>
                            <a:srgbClr val="002757"/>
                          </a:solidFill>
                          <a:latin typeface="+mn-lt"/>
                          <a:ea typeface="Tahoma"/>
                          <a:cs typeface="Tahoma"/>
                        </a:rPr>
                        <a:t> over </a:t>
                      </a:r>
                      <a:r>
                        <a:rPr lang="en-GB" sz="1500" kern="1200" baseline="0" dirty="0" err="1">
                          <a:solidFill>
                            <a:srgbClr val="002757"/>
                          </a:solidFill>
                          <a:latin typeface="+mn-lt"/>
                          <a:ea typeface="Tahoma"/>
                          <a:cs typeface="Tahoma"/>
                        </a:rPr>
                        <a:t>gebruik</a:t>
                      </a:r>
                      <a:r>
                        <a:rPr lang="en-GB" sz="1500" kern="1200" baseline="0" dirty="0">
                          <a:solidFill>
                            <a:srgbClr val="002757"/>
                          </a:solidFill>
                          <a:latin typeface="+mn-lt"/>
                          <a:ea typeface="Tahoma"/>
                          <a:cs typeface="Tahoma"/>
                        </a:rPr>
                        <a:t> van </a:t>
                      </a:r>
                      <a:r>
                        <a:rPr lang="en-GB" sz="1500" kern="1200" baseline="0" dirty="0" err="1">
                          <a:solidFill>
                            <a:srgbClr val="002757"/>
                          </a:solidFill>
                          <a:latin typeface="+mn-lt"/>
                          <a:ea typeface="Tahoma"/>
                          <a:cs typeface="Tahoma"/>
                        </a:rPr>
                        <a:t>sociale</a:t>
                      </a:r>
                      <a:r>
                        <a:rPr lang="en-GB" sz="1500" kern="1200" baseline="0" dirty="0">
                          <a:solidFill>
                            <a:srgbClr val="002757"/>
                          </a:solidFill>
                          <a:latin typeface="+mn-lt"/>
                          <a:ea typeface="Tahoma"/>
                          <a:cs typeface="Tahoma"/>
                        </a:rPr>
                        <a:t> media?</a:t>
                      </a:r>
                    </a:p>
                    <a:p>
                      <a:pPr marL="180000" lvl="3" indent="-180000" algn="l" defTabSz="914400" rtl="0" eaLnBrk="1" latinLnBrk="0" hangingPunct="1">
                        <a:lnSpc>
                          <a:spcPct val="100000"/>
                        </a:lnSpc>
                        <a:buFont typeface="Arial" panose="020B0604020202020204" pitchFamily="34" charset="0"/>
                        <a:buChar char="•"/>
                      </a:pPr>
                      <a:r>
                        <a:rPr lang="en-GB" sz="1500" kern="1200" baseline="0" dirty="0">
                          <a:solidFill>
                            <a:srgbClr val="002757"/>
                          </a:solidFill>
                          <a:latin typeface="+mn-lt"/>
                          <a:ea typeface="Tahoma"/>
                          <a:cs typeface="Tahoma"/>
                        </a:rPr>
                        <a:t>…</a:t>
                      </a:r>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275133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D579E2AC-3961-8148-9DC4-108A52A3A357}"/>
              </a:ext>
            </a:extLst>
          </p:cNvPr>
          <p:cNvSpPr>
            <a:spLocks noGrp="1"/>
          </p:cNvSpPr>
          <p:nvPr>
            <p:ph type="title"/>
          </p:nvPr>
        </p:nvSpPr>
        <p:spPr>
          <a:xfrm>
            <a:off x="1876778" y="365125"/>
            <a:ext cx="9948332" cy="1281113"/>
          </a:xfrm>
        </p:spPr>
        <p:txBody>
          <a:bodyPr anchor="ctr">
            <a:normAutofit/>
          </a:bodyPr>
          <a:lstStyle/>
          <a:p>
            <a:r>
              <a:rPr lang="nl-NL" dirty="0">
                <a:ea typeface="Tahoma"/>
                <a:cs typeface="Tahoma"/>
              </a:rPr>
              <a:t>Ethiek van sociale media</a:t>
            </a:r>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062038" y="-312692"/>
            <a:ext cx="10141860" cy="7170692"/>
          </a:xfrm>
        </p:spPr>
      </p:pic>
      <p:pic>
        <p:nvPicPr>
          <p:cNvPr id="2060" name="Afbeelding 1" descr="Image result for research and expertis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266825"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98641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1121833" y="2653748"/>
            <a:ext cx="9948333" cy="3902151"/>
          </a:xfrm>
        </p:spPr>
        <p:txBody>
          <a:bodyPr/>
          <a:lstStyle/>
          <a:p>
            <a:pPr marL="0" indent="0" algn="ctr">
              <a:buNone/>
            </a:pPr>
            <a:r>
              <a:rPr lang="en-GB" sz="4000" dirty="0"/>
              <a:t>Dank </a:t>
            </a:r>
            <a:r>
              <a:rPr lang="en-GB" sz="4000" dirty="0" err="1"/>
              <a:t>voor</a:t>
            </a:r>
            <a:r>
              <a:rPr lang="en-GB" sz="4000" dirty="0"/>
              <a:t> </a:t>
            </a:r>
            <a:r>
              <a:rPr lang="en-GB" sz="4000" dirty="0" err="1"/>
              <a:t>uw</a:t>
            </a:r>
            <a:r>
              <a:rPr lang="en-GB" sz="4000" dirty="0"/>
              <a:t> </a:t>
            </a:r>
            <a:r>
              <a:rPr lang="en-GB" sz="4000" dirty="0" err="1"/>
              <a:t>attentie</a:t>
            </a:r>
            <a:r>
              <a:rPr lang="en-GB" sz="4000" dirty="0"/>
              <a:t>!</a:t>
            </a:r>
          </a:p>
        </p:txBody>
      </p:sp>
    </p:spTree>
    <p:extLst>
      <p:ext uri="{BB962C8B-B14F-4D97-AF65-F5344CB8AC3E}">
        <p14:creationId xmlns:p14="http://schemas.microsoft.com/office/powerpoint/2010/main" val="3955722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D579E2AC-3961-8148-9DC4-108A52A3A357}"/>
              </a:ext>
            </a:extLst>
          </p:cNvPr>
          <p:cNvSpPr>
            <a:spLocks noGrp="1"/>
          </p:cNvSpPr>
          <p:nvPr>
            <p:ph type="title"/>
          </p:nvPr>
        </p:nvSpPr>
        <p:spPr>
          <a:xfrm>
            <a:off x="1876777" y="680060"/>
            <a:ext cx="9948332" cy="646331"/>
          </a:xfrm>
        </p:spPr>
        <p:txBody>
          <a:bodyPr anchor="ctr">
            <a:spAutoFit/>
          </a:bodyPr>
          <a:lstStyle/>
          <a:p>
            <a:r>
              <a:rPr lang="nl-NL" sz="4000" dirty="0">
                <a:ea typeface="Tahoma"/>
                <a:cs typeface="Tahoma"/>
              </a:rPr>
              <a:t>Overzicht </a:t>
            </a:r>
          </a:p>
        </p:txBody>
      </p:sp>
      <p:sp>
        <p:nvSpPr>
          <p:cNvPr id="2" name="Tijdelijke aanduiding voor inhoud 2">
            <a:extLst>
              <a:ext uri="{FF2B5EF4-FFF2-40B4-BE49-F238E27FC236}">
                <a16:creationId xmlns:a16="http://schemas.microsoft.com/office/drawing/2014/main" id="{4D8D69F9-EFD2-4A15-91D7-FA227B974466}"/>
              </a:ext>
            </a:extLst>
          </p:cNvPr>
          <p:cNvSpPr>
            <a:spLocks noGrp="1"/>
          </p:cNvSpPr>
          <p:nvPr>
            <p:ph idx="1"/>
          </p:nvPr>
        </p:nvSpPr>
        <p:spPr>
          <a:xfrm>
            <a:off x="1876777" y="1326391"/>
            <a:ext cx="9948333" cy="4750153"/>
          </a:xfrm>
        </p:spPr>
        <p:txBody>
          <a:bodyPr vert="horz" lIns="91440" tIns="45720" rIns="91440" bIns="45720" rtlCol="0" anchor="t">
            <a:noAutofit/>
          </a:bodyPr>
          <a:lstStyle/>
          <a:p>
            <a:pPr>
              <a:lnSpc>
                <a:spcPct val="100000"/>
              </a:lnSpc>
            </a:pPr>
            <a:r>
              <a:rPr lang="nl-NL" dirty="0">
                <a:ea typeface="Tahoma"/>
                <a:cs typeface="Tahoma"/>
              </a:rPr>
              <a:t>Sociale media in de hulpverlening</a:t>
            </a:r>
          </a:p>
          <a:p>
            <a:pPr>
              <a:lnSpc>
                <a:spcPct val="100000"/>
              </a:lnSpc>
            </a:pPr>
            <a:r>
              <a:rPr lang="nl-NL" dirty="0">
                <a:ea typeface="Tahoma"/>
                <a:cs typeface="Tahoma"/>
              </a:rPr>
              <a:t>Sociale media als fenomeen</a:t>
            </a:r>
          </a:p>
          <a:p>
            <a:pPr>
              <a:lnSpc>
                <a:spcPct val="100000"/>
              </a:lnSpc>
            </a:pPr>
            <a:r>
              <a:rPr lang="nl-NL" dirty="0">
                <a:ea typeface="Tahoma"/>
                <a:cs typeface="Tahoma"/>
              </a:rPr>
              <a:t>Ethiek van sociale media</a:t>
            </a:r>
          </a:p>
          <a:p>
            <a:pPr>
              <a:lnSpc>
                <a:spcPct val="100000"/>
              </a:lnSpc>
            </a:pPr>
            <a:r>
              <a:rPr lang="nl-NL" dirty="0">
                <a:ea typeface="Tahoma"/>
                <a:cs typeface="Tahoma"/>
              </a:rPr>
              <a:t>Casusbespreking</a:t>
            </a:r>
          </a:p>
        </p:txBody>
      </p:sp>
      <p:pic>
        <p:nvPicPr>
          <p:cNvPr id="4" name="Afbeelding 1" descr="Image result for research and expertis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66825"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5533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D579E2AC-3961-8148-9DC4-108A52A3A357}"/>
              </a:ext>
            </a:extLst>
          </p:cNvPr>
          <p:cNvSpPr>
            <a:spLocks noGrp="1"/>
          </p:cNvSpPr>
          <p:nvPr>
            <p:ph type="title"/>
          </p:nvPr>
        </p:nvSpPr>
        <p:spPr>
          <a:xfrm>
            <a:off x="1876777" y="680060"/>
            <a:ext cx="9948332" cy="646331"/>
          </a:xfrm>
        </p:spPr>
        <p:txBody>
          <a:bodyPr anchor="ctr">
            <a:spAutoFit/>
          </a:bodyPr>
          <a:lstStyle/>
          <a:p>
            <a:r>
              <a:rPr lang="nl-NL" sz="4000" dirty="0">
                <a:ea typeface="Tahoma"/>
                <a:cs typeface="Tahoma"/>
              </a:rPr>
              <a:t>Sociale media in de hulpverlening</a:t>
            </a:r>
          </a:p>
        </p:txBody>
      </p:sp>
      <p:sp>
        <p:nvSpPr>
          <p:cNvPr id="2" name="Tijdelijke aanduiding voor inhoud 2">
            <a:extLst>
              <a:ext uri="{FF2B5EF4-FFF2-40B4-BE49-F238E27FC236}">
                <a16:creationId xmlns:a16="http://schemas.microsoft.com/office/drawing/2014/main" id="{4D8D69F9-EFD2-4A15-91D7-FA227B974466}"/>
              </a:ext>
            </a:extLst>
          </p:cNvPr>
          <p:cNvSpPr>
            <a:spLocks noGrp="1"/>
          </p:cNvSpPr>
          <p:nvPr>
            <p:ph idx="1"/>
          </p:nvPr>
        </p:nvSpPr>
        <p:spPr>
          <a:xfrm>
            <a:off x="1876777" y="1326391"/>
            <a:ext cx="9948333" cy="4750153"/>
          </a:xfrm>
        </p:spPr>
        <p:txBody>
          <a:bodyPr vert="horz" lIns="91440" tIns="45720" rIns="91440" bIns="45720" rtlCol="0" anchor="t">
            <a:noAutofit/>
          </a:bodyPr>
          <a:lstStyle/>
          <a:p>
            <a:pPr>
              <a:lnSpc>
                <a:spcPct val="100000"/>
              </a:lnSpc>
            </a:pPr>
            <a:r>
              <a:rPr lang="nl-NL" dirty="0">
                <a:ea typeface="Tahoma"/>
                <a:cs typeface="Tahoma"/>
              </a:rPr>
              <a:t>Karakterisering van sociale media </a:t>
            </a:r>
          </a:p>
          <a:p>
            <a:pPr marL="352800" indent="0">
              <a:lnSpc>
                <a:spcPct val="100000"/>
              </a:lnSpc>
              <a:buNone/>
            </a:pPr>
            <a:r>
              <a:rPr lang="nl-NL" sz="2000" dirty="0">
                <a:ea typeface="Tahoma"/>
                <a:cs typeface="Tahoma"/>
              </a:rPr>
              <a:t>“Die informatie- en communicatietechnologieën die gebruikt worden voor digitale interactie. Deze technologieën omvatten sociale netwerksites (bv.: </a:t>
            </a:r>
            <a:r>
              <a:rPr lang="nl-NL" sz="2000" dirty="0" err="1">
                <a:ea typeface="Tahoma"/>
                <a:cs typeface="Tahoma"/>
              </a:rPr>
              <a:t>facebook</a:t>
            </a:r>
            <a:r>
              <a:rPr lang="nl-NL" sz="2000" dirty="0">
                <a:ea typeface="Tahoma"/>
                <a:cs typeface="Tahoma"/>
              </a:rPr>
              <a:t>), blogs (bv.: </a:t>
            </a:r>
            <a:r>
              <a:rPr lang="nl-NL" sz="2000" dirty="0" err="1">
                <a:ea typeface="Tahoma"/>
                <a:cs typeface="Tahoma"/>
              </a:rPr>
              <a:t>Tumblr</a:t>
            </a:r>
            <a:r>
              <a:rPr lang="nl-NL" sz="2000" dirty="0">
                <a:ea typeface="Tahoma"/>
                <a:cs typeface="Tahoma"/>
              </a:rPr>
              <a:t>), microblogs (bv.: Twitter) alsook berichtenplatformen (bv.: </a:t>
            </a:r>
            <a:r>
              <a:rPr lang="nl-NL" sz="2000" dirty="0" err="1">
                <a:ea typeface="Tahoma"/>
                <a:cs typeface="Tahoma"/>
              </a:rPr>
              <a:t>Whatsapp</a:t>
            </a:r>
            <a:r>
              <a:rPr lang="nl-NL" sz="2000" dirty="0">
                <a:ea typeface="Tahoma"/>
                <a:cs typeface="Tahoma"/>
              </a:rPr>
              <a:t>, Messenger). Sociale media creëren mediacircuits die aan de basis liggen van digitale relaties tussen twee of meerdere partijen. Deze circuits zetten gebruikers aan om actieve producenten van informatie te worden door het aanzetten van delen van informatie.”</a:t>
            </a:r>
          </a:p>
        </p:txBody>
      </p:sp>
      <p:pic>
        <p:nvPicPr>
          <p:cNvPr id="4" name="Afbeelding 1" descr="Image result for research and expertis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66825"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8615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D579E2AC-3961-8148-9DC4-108A52A3A357}"/>
              </a:ext>
            </a:extLst>
          </p:cNvPr>
          <p:cNvSpPr>
            <a:spLocks noGrp="1"/>
          </p:cNvSpPr>
          <p:nvPr>
            <p:ph type="title"/>
          </p:nvPr>
        </p:nvSpPr>
        <p:spPr>
          <a:xfrm>
            <a:off x="1876777" y="680060"/>
            <a:ext cx="9948332" cy="646331"/>
          </a:xfrm>
        </p:spPr>
        <p:txBody>
          <a:bodyPr anchor="ctr">
            <a:spAutoFit/>
          </a:bodyPr>
          <a:lstStyle/>
          <a:p>
            <a:r>
              <a:rPr lang="nl-NL" sz="4000" dirty="0">
                <a:ea typeface="Tahoma"/>
                <a:cs typeface="Tahoma"/>
              </a:rPr>
              <a:t>Sociale media in de hulpverlening</a:t>
            </a:r>
          </a:p>
        </p:txBody>
      </p:sp>
      <p:sp>
        <p:nvSpPr>
          <p:cNvPr id="2" name="Tijdelijke aanduiding voor inhoud 2">
            <a:extLst>
              <a:ext uri="{FF2B5EF4-FFF2-40B4-BE49-F238E27FC236}">
                <a16:creationId xmlns:a16="http://schemas.microsoft.com/office/drawing/2014/main" id="{4D8D69F9-EFD2-4A15-91D7-FA227B974466}"/>
              </a:ext>
            </a:extLst>
          </p:cNvPr>
          <p:cNvSpPr>
            <a:spLocks noGrp="1"/>
          </p:cNvSpPr>
          <p:nvPr>
            <p:ph idx="1"/>
          </p:nvPr>
        </p:nvSpPr>
        <p:spPr>
          <a:xfrm>
            <a:off x="1876777" y="1326391"/>
            <a:ext cx="9948333" cy="4750153"/>
          </a:xfrm>
        </p:spPr>
        <p:txBody>
          <a:bodyPr vert="horz" lIns="91440" tIns="45720" rIns="91440" bIns="45720" rtlCol="0" anchor="t">
            <a:noAutofit/>
          </a:bodyPr>
          <a:lstStyle/>
          <a:p>
            <a:pPr>
              <a:lnSpc>
                <a:spcPct val="100000"/>
              </a:lnSpc>
            </a:pPr>
            <a:r>
              <a:rPr lang="nl-NL" dirty="0">
                <a:ea typeface="Tahoma"/>
                <a:cs typeface="Tahoma"/>
              </a:rPr>
              <a:t>Sociale media = ambigu fenomeen</a:t>
            </a:r>
          </a:p>
          <a:p>
            <a:pPr lvl="1">
              <a:lnSpc>
                <a:spcPct val="100000"/>
              </a:lnSpc>
            </a:pPr>
            <a:r>
              <a:rPr lang="nl-NL" dirty="0">
                <a:ea typeface="Tahoma"/>
                <a:cs typeface="Tahoma"/>
              </a:rPr>
              <a:t>Positieve aspecten</a:t>
            </a:r>
          </a:p>
          <a:p>
            <a:pPr lvl="2">
              <a:lnSpc>
                <a:spcPct val="100000"/>
              </a:lnSpc>
            </a:pPr>
            <a:r>
              <a:rPr lang="nl-NL" sz="2200" dirty="0">
                <a:ea typeface="Tahoma"/>
                <a:cs typeface="Tahoma"/>
              </a:rPr>
              <a:t>Ondersteuningsrelatie blijft plaatsvinden, ongeacht tijd en ruimte</a:t>
            </a:r>
          </a:p>
          <a:p>
            <a:pPr lvl="2">
              <a:lnSpc>
                <a:spcPct val="100000"/>
              </a:lnSpc>
            </a:pPr>
            <a:r>
              <a:rPr lang="nl-NL" sz="2200" dirty="0">
                <a:ea typeface="Tahoma"/>
                <a:cs typeface="Tahoma"/>
              </a:rPr>
              <a:t>Verkleinen drempels tot hulpverlening</a:t>
            </a:r>
          </a:p>
          <a:p>
            <a:pPr lvl="2">
              <a:lnSpc>
                <a:spcPct val="100000"/>
              </a:lnSpc>
            </a:pPr>
            <a:r>
              <a:rPr lang="nl-NL" sz="2200" dirty="0">
                <a:ea typeface="Tahoma"/>
                <a:cs typeface="Tahoma"/>
              </a:rPr>
              <a:t>Gemakkelijk te hanteren</a:t>
            </a:r>
          </a:p>
          <a:p>
            <a:pPr lvl="1">
              <a:lnSpc>
                <a:spcPct val="100000"/>
              </a:lnSpc>
              <a:spcBef>
                <a:spcPts val="800"/>
              </a:spcBef>
            </a:pPr>
            <a:r>
              <a:rPr lang="nl-NL" dirty="0">
                <a:ea typeface="Tahoma"/>
                <a:cs typeface="Tahoma"/>
              </a:rPr>
              <a:t>Negatieve aspecten</a:t>
            </a:r>
          </a:p>
          <a:p>
            <a:pPr lvl="2">
              <a:lnSpc>
                <a:spcPct val="100000"/>
              </a:lnSpc>
            </a:pPr>
            <a:r>
              <a:rPr lang="nl-NL" dirty="0">
                <a:ea typeface="Tahoma"/>
                <a:cs typeface="Tahoma"/>
              </a:rPr>
              <a:t>Ontmenselijking van de zorg</a:t>
            </a:r>
          </a:p>
          <a:p>
            <a:pPr lvl="2">
              <a:lnSpc>
                <a:spcPct val="100000"/>
              </a:lnSpc>
            </a:pPr>
            <a:r>
              <a:rPr lang="nl-NL" dirty="0">
                <a:ea typeface="Tahoma"/>
                <a:cs typeface="Tahoma"/>
              </a:rPr>
              <a:t>Sociale media = privébedrijven </a:t>
            </a:r>
            <a:r>
              <a:rPr lang="nl-NL" dirty="0">
                <a:ea typeface="Tahoma"/>
                <a:cs typeface="Tahoma"/>
                <a:sym typeface="Symbol" panose="05050102010706020507" pitchFamily="18" charset="2"/>
              </a:rPr>
              <a:t> </a:t>
            </a:r>
            <a:r>
              <a:rPr lang="nl-NL" dirty="0">
                <a:ea typeface="Tahoma"/>
                <a:cs typeface="Tahoma"/>
              </a:rPr>
              <a:t>Privacy en vertrouwelijkheid?</a:t>
            </a:r>
          </a:p>
          <a:p>
            <a:pPr marL="352425" lvl="2" indent="-352425">
              <a:lnSpc>
                <a:spcPct val="100000"/>
              </a:lnSpc>
              <a:spcBef>
                <a:spcPts val="1000"/>
              </a:spcBef>
              <a:buClr>
                <a:srgbClr val="E00049"/>
              </a:buClr>
            </a:pPr>
            <a:r>
              <a:rPr lang="nl-NL" sz="2800" dirty="0">
                <a:ea typeface="Tahoma"/>
                <a:cs typeface="Tahoma"/>
              </a:rPr>
              <a:t>Ambiguïteit </a:t>
            </a:r>
            <a:r>
              <a:rPr lang="nl-NL" sz="2800" dirty="0">
                <a:ea typeface="Tahoma"/>
                <a:cs typeface="Tahoma"/>
                <a:sym typeface="Symbol" panose="05050102010706020507" pitchFamily="18" charset="2"/>
              </a:rPr>
              <a:t> Ethische onzekerheid</a:t>
            </a:r>
          </a:p>
          <a:p>
            <a:pPr lvl="1">
              <a:lnSpc>
                <a:spcPct val="100000"/>
              </a:lnSpc>
              <a:spcBef>
                <a:spcPts val="800"/>
              </a:spcBef>
            </a:pPr>
            <a:r>
              <a:rPr lang="nl-NL" dirty="0">
                <a:ea typeface="Tahoma"/>
                <a:cs typeface="Tahoma"/>
              </a:rPr>
              <a:t>Van waar komt deze ambiguïteit?</a:t>
            </a:r>
          </a:p>
          <a:p>
            <a:pPr lvl="1">
              <a:lnSpc>
                <a:spcPct val="100000"/>
              </a:lnSpc>
              <a:spcBef>
                <a:spcPts val="800"/>
              </a:spcBef>
            </a:pPr>
            <a:r>
              <a:rPr lang="nl-NL" dirty="0">
                <a:ea typeface="Tahoma"/>
                <a:cs typeface="Tahoma"/>
              </a:rPr>
              <a:t>Hoe gaan we om met deze ambiguïteit?</a:t>
            </a:r>
          </a:p>
        </p:txBody>
      </p:sp>
      <p:pic>
        <p:nvPicPr>
          <p:cNvPr id="4" name="Afbeelding 1" descr="Image result for research and expertis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66825"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231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D579E2AC-3961-8148-9DC4-108A52A3A357}"/>
              </a:ext>
            </a:extLst>
          </p:cNvPr>
          <p:cNvSpPr>
            <a:spLocks noGrp="1"/>
          </p:cNvSpPr>
          <p:nvPr>
            <p:ph type="title"/>
          </p:nvPr>
        </p:nvSpPr>
        <p:spPr>
          <a:xfrm>
            <a:off x="1876777" y="624661"/>
            <a:ext cx="9948332" cy="757130"/>
          </a:xfrm>
        </p:spPr>
        <p:txBody>
          <a:bodyPr anchor="ctr">
            <a:spAutoFit/>
          </a:bodyPr>
          <a:lstStyle/>
          <a:p>
            <a:r>
              <a:rPr lang="nl-NL" dirty="0">
                <a:ea typeface="Tahoma"/>
                <a:cs typeface="Tahoma"/>
              </a:rPr>
              <a:t>Sociale media als fenomeen</a:t>
            </a:r>
          </a:p>
        </p:txBody>
      </p:sp>
      <p:sp>
        <p:nvSpPr>
          <p:cNvPr id="2" name="Tijdelijke aanduiding voor inhoud 2">
            <a:extLst>
              <a:ext uri="{FF2B5EF4-FFF2-40B4-BE49-F238E27FC236}">
                <a16:creationId xmlns:a16="http://schemas.microsoft.com/office/drawing/2014/main" id="{4D8D69F9-EFD2-4A15-91D7-FA227B974466}"/>
              </a:ext>
            </a:extLst>
          </p:cNvPr>
          <p:cNvSpPr>
            <a:spLocks noGrp="1"/>
          </p:cNvSpPr>
          <p:nvPr>
            <p:ph idx="1"/>
          </p:nvPr>
        </p:nvSpPr>
        <p:spPr>
          <a:xfrm>
            <a:off x="1876777" y="1381791"/>
            <a:ext cx="9948333" cy="4750153"/>
          </a:xfrm>
        </p:spPr>
        <p:txBody>
          <a:bodyPr vert="horz" lIns="91440" tIns="45720" rIns="91440" bIns="45720" rtlCol="0" anchor="t">
            <a:noAutofit/>
          </a:bodyPr>
          <a:lstStyle/>
          <a:p>
            <a:pPr>
              <a:lnSpc>
                <a:spcPct val="100000"/>
              </a:lnSpc>
            </a:pPr>
            <a:r>
              <a:rPr lang="nl-NL" dirty="0">
                <a:ea typeface="Tahoma"/>
                <a:cs typeface="Tahoma"/>
              </a:rPr>
              <a:t>Technologische mediatie</a:t>
            </a:r>
          </a:p>
          <a:p>
            <a:pPr lvl="1">
              <a:lnSpc>
                <a:spcPct val="100000"/>
              </a:lnSpc>
            </a:pPr>
            <a:r>
              <a:rPr lang="nl-NL" dirty="0">
                <a:ea typeface="Tahoma"/>
                <a:cs typeface="Tahoma"/>
              </a:rPr>
              <a:t>Sociale media geeft vorm aan hoe wij de wereld/ander ervaren</a:t>
            </a:r>
          </a:p>
          <a:p>
            <a:pPr lvl="2">
              <a:lnSpc>
                <a:spcPct val="100000"/>
              </a:lnSpc>
            </a:pPr>
            <a:r>
              <a:rPr lang="nl-NL" sz="2200" dirty="0">
                <a:ea typeface="Tahoma"/>
                <a:cs typeface="Tahoma"/>
              </a:rPr>
              <a:t>Nieuwe ervaring van interactie, socialiteit, tijd en ruimte</a:t>
            </a:r>
          </a:p>
          <a:p>
            <a:pPr>
              <a:lnSpc>
                <a:spcPct val="100000"/>
              </a:lnSpc>
              <a:spcBef>
                <a:spcPts val="1200"/>
              </a:spcBef>
              <a:buFont typeface="Arial" charset="2"/>
              <a:buChar char="•"/>
            </a:pPr>
            <a:r>
              <a:rPr lang="nl-NL" dirty="0">
                <a:ea typeface="Tahoma"/>
                <a:cs typeface="Tahoma"/>
              </a:rPr>
              <a:t>Tweezijdigheid van technologische mediatie</a:t>
            </a:r>
          </a:p>
          <a:p>
            <a:pPr lvl="1">
              <a:lnSpc>
                <a:spcPct val="100000"/>
              </a:lnSpc>
            </a:pPr>
            <a:r>
              <a:rPr lang="nl-NL" dirty="0">
                <a:ea typeface="Tahoma"/>
                <a:cs typeface="Tahoma"/>
              </a:rPr>
              <a:t>Hoe de wereld/de ander ervaren? (Ontologische dimensie)</a:t>
            </a:r>
          </a:p>
          <a:p>
            <a:pPr lvl="1">
              <a:lnSpc>
                <a:spcPct val="100000"/>
              </a:lnSpc>
            </a:pPr>
            <a:r>
              <a:rPr lang="nl-NL" dirty="0">
                <a:ea typeface="Tahoma"/>
                <a:cs typeface="Tahoma"/>
              </a:rPr>
              <a:t>Hoe kennis over wereld/de andere verkrijgen? (Epistemologische dimensie)</a:t>
            </a:r>
          </a:p>
          <a:p>
            <a:pPr lvl="1">
              <a:lnSpc>
                <a:spcPct val="100000"/>
              </a:lnSpc>
            </a:pPr>
            <a:r>
              <a:rPr lang="nl-NL" dirty="0">
                <a:ea typeface="Tahoma"/>
                <a:cs typeface="Tahoma"/>
              </a:rPr>
              <a:t>Op welke manier te handelen? (Praktische dimensie)</a:t>
            </a:r>
          </a:p>
          <a:p>
            <a:pPr lvl="1">
              <a:lnSpc>
                <a:spcPct val="100000"/>
              </a:lnSpc>
            </a:pPr>
            <a:r>
              <a:rPr lang="nl-NL" dirty="0">
                <a:ea typeface="Tahoma"/>
                <a:cs typeface="Tahoma"/>
              </a:rPr>
              <a:t>Hoe ethisch te handelen en te reflecteren? (Ethische dimensie)</a:t>
            </a:r>
          </a:p>
        </p:txBody>
      </p:sp>
      <p:pic>
        <p:nvPicPr>
          <p:cNvPr id="4" name="Afbeelding 1" descr="Image result for research and expertis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266825"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8385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D579E2AC-3961-8148-9DC4-108A52A3A357}"/>
              </a:ext>
            </a:extLst>
          </p:cNvPr>
          <p:cNvSpPr>
            <a:spLocks noGrp="1"/>
          </p:cNvSpPr>
          <p:nvPr>
            <p:ph type="title"/>
          </p:nvPr>
        </p:nvSpPr>
        <p:spPr>
          <a:xfrm>
            <a:off x="1876778" y="627116"/>
            <a:ext cx="9948332" cy="757130"/>
          </a:xfrm>
        </p:spPr>
        <p:txBody>
          <a:bodyPr anchor="ctr">
            <a:spAutoFit/>
          </a:bodyPr>
          <a:lstStyle/>
          <a:p>
            <a:r>
              <a:rPr lang="nl-NL" dirty="0">
                <a:ea typeface="Tahoma"/>
                <a:cs typeface="Tahoma"/>
              </a:rPr>
              <a:t>Sociale media als fenomeen</a:t>
            </a:r>
          </a:p>
        </p:txBody>
      </p:sp>
      <p:sp>
        <p:nvSpPr>
          <p:cNvPr id="2" name="Tijdelijke aanduiding voor inhoud 2">
            <a:extLst>
              <a:ext uri="{FF2B5EF4-FFF2-40B4-BE49-F238E27FC236}">
                <a16:creationId xmlns:a16="http://schemas.microsoft.com/office/drawing/2014/main" id="{4D8D69F9-EFD2-4A15-91D7-FA227B974466}"/>
              </a:ext>
            </a:extLst>
          </p:cNvPr>
          <p:cNvSpPr>
            <a:spLocks noGrp="1"/>
          </p:cNvSpPr>
          <p:nvPr>
            <p:ph idx="1"/>
          </p:nvPr>
        </p:nvSpPr>
        <p:spPr>
          <a:xfrm>
            <a:off x="1876778" y="1384246"/>
            <a:ext cx="9948333" cy="4750153"/>
          </a:xfrm>
        </p:spPr>
        <p:txBody>
          <a:bodyPr vert="horz" lIns="91440" tIns="45720" rIns="91440" bIns="45720" rtlCol="0" anchor="t">
            <a:noAutofit/>
          </a:bodyPr>
          <a:lstStyle/>
          <a:p>
            <a:pPr>
              <a:lnSpc>
                <a:spcPct val="100000"/>
              </a:lnSpc>
            </a:pPr>
            <a:r>
              <a:rPr lang="nl-NL" dirty="0">
                <a:ea typeface="Tahoma"/>
                <a:cs typeface="Tahoma"/>
              </a:rPr>
              <a:t>Ontologische dimensie</a:t>
            </a:r>
          </a:p>
          <a:p>
            <a:pPr lvl="1">
              <a:lnSpc>
                <a:spcPct val="100000"/>
              </a:lnSpc>
            </a:pPr>
            <a:r>
              <a:rPr lang="nl-NL" dirty="0">
                <a:ea typeface="Tahoma"/>
                <a:cs typeface="Tahoma"/>
              </a:rPr>
              <a:t>Hoe sociale media vormgeeft aan ervaringen van de wereld/ander</a:t>
            </a:r>
          </a:p>
          <a:p>
            <a:pPr lvl="1">
              <a:lnSpc>
                <a:spcPct val="100000"/>
              </a:lnSpc>
            </a:pPr>
            <a:r>
              <a:rPr lang="nl-NL" dirty="0">
                <a:ea typeface="Tahoma"/>
                <a:cs typeface="Tahoma"/>
              </a:rPr>
              <a:t>Dynamiek van </a:t>
            </a:r>
            <a:r>
              <a:rPr lang="nl-NL" i="1" dirty="0">
                <a:ea typeface="Tahoma"/>
                <a:cs typeface="Tahoma"/>
              </a:rPr>
              <a:t>onthullen</a:t>
            </a:r>
            <a:r>
              <a:rPr lang="nl-NL" dirty="0">
                <a:ea typeface="Tahoma"/>
                <a:cs typeface="Tahoma"/>
              </a:rPr>
              <a:t> – </a:t>
            </a:r>
            <a:r>
              <a:rPr lang="nl-NL" i="1" dirty="0">
                <a:ea typeface="Tahoma"/>
                <a:cs typeface="Tahoma"/>
              </a:rPr>
              <a:t>verhullen</a:t>
            </a:r>
          </a:p>
          <a:p>
            <a:pPr lvl="2">
              <a:lnSpc>
                <a:spcPct val="100000"/>
              </a:lnSpc>
            </a:pPr>
            <a:r>
              <a:rPr lang="nl-NL" sz="2200" dirty="0">
                <a:ea typeface="Tahoma"/>
                <a:cs typeface="Tahoma"/>
              </a:rPr>
              <a:t>Wereld/ander wordt op bepaalde manier voorgesteld, nooit als geheel</a:t>
            </a:r>
          </a:p>
          <a:p>
            <a:pPr lvl="1">
              <a:lnSpc>
                <a:spcPct val="100000"/>
              </a:lnSpc>
            </a:pPr>
            <a:r>
              <a:rPr lang="nl-NL" dirty="0">
                <a:ea typeface="Tahoma"/>
                <a:cs typeface="Tahoma"/>
              </a:rPr>
              <a:t>Bv.: Gebruikersprofielen </a:t>
            </a:r>
            <a:r>
              <a:rPr lang="nl-NL" dirty="0">
                <a:ea typeface="Tahoma"/>
                <a:cs typeface="Tahoma"/>
                <a:sym typeface="Symbol" panose="05050102010706020507" pitchFamily="18" charset="2"/>
              </a:rPr>
              <a:t> creëren een bepaalde wereld</a:t>
            </a:r>
            <a:endParaRPr lang="nl-NL" dirty="0">
              <a:ea typeface="Tahoma"/>
              <a:cs typeface="Tahoma"/>
            </a:endParaRPr>
          </a:p>
          <a:p>
            <a:pPr>
              <a:lnSpc>
                <a:spcPct val="100000"/>
              </a:lnSpc>
              <a:spcBef>
                <a:spcPts val="1200"/>
              </a:spcBef>
            </a:pPr>
            <a:r>
              <a:rPr lang="nl-NL" dirty="0">
                <a:ea typeface="Tahoma"/>
                <a:cs typeface="Tahoma"/>
              </a:rPr>
              <a:t>Epistemologische dimensie</a:t>
            </a:r>
          </a:p>
          <a:p>
            <a:pPr lvl="1">
              <a:lnSpc>
                <a:spcPct val="100000"/>
              </a:lnSpc>
            </a:pPr>
            <a:r>
              <a:rPr lang="nl-NL" dirty="0">
                <a:ea typeface="Tahoma"/>
                <a:cs typeface="Tahoma"/>
              </a:rPr>
              <a:t>Hoe sociale media mee onze kennis over de wereld/ander creëert</a:t>
            </a:r>
          </a:p>
          <a:p>
            <a:pPr lvl="1">
              <a:lnSpc>
                <a:spcPct val="100000"/>
              </a:lnSpc>
            </a:pPr>
            <a:r>
              <a:rPr lang="nl-NL" dirty="0">
                <a:ea typeface="Tahoma"/>
                <a:cs typeface="Tahoma"/>
              </a:rPr>
              <a:t>Dynamiek van </a:t>
            </a:r>
            <a:r>
              <a:rPr lang="nl-NL" i="1" dirty="0">
                <a:ea typeface="Tahoma"/>
                <a:cs typeface="Tahoma"/>
              </a:rPr>
              <a:t>vergroten</a:t>
            </a:r>
            <a:r>
              <a:rPr lang="nl-NL" dirty="0">
                <a:ea typeface="Tahoma"/>
                <a:cs typeface="Tahoma"/>
              </a:rPr>
              <a:t> – </a:t>
            </a:r>
            <a:r>
              <a:rPr lang="nl-NL" i="1" dirty="0">
                <a:ea typeface="Tahoma"/>
                <a:cs typeface="Tahoma"/>
              </a:rPr>
              <a:t>reduceren</a:t>
            </a:r>
          </a:p>
          <a:p>
            <a:pPr lvl="2">
              <a:lnSpc>
                <a:spcPct val="100000"/>
              </a:lnSpc>
            </a:pPr>
            <a:r>
              <a:rPr lang="nl-NL" sz="2200" dirty="0">
                <a:ea typeface="Tahoma"/>
                <a:cs typeface="Tahoma"/>
              </a:rPr>
              <a:t>Mogelijkheden om kennis te creëren worden vergroot, andere gereduceerd</a:t>
            </a:r>
          </a:p>
          <a:p>
            <a:pPr lvl="1">
              <a:lnSpc>
                <a:spcPct val="100000"/>
              </a:lnSpc>
            </a:pPr>
            <a:r>
              <a:rPr lang="nl-NL" dirty="0">
                <a:ea typeface="Tahoma"/>
                <a:cs typeface="Tahoma"/>
              </a:rPr>
              <a:t>Bv.: Tekstberichten </a:t>
            </a:r>
            <a:r>
              <a:rPr lang="nl-NL" dirty="0">
                <a:ea typeface="Tahoma"/>
                <a:cs typeface="Tahoma"/>
                <a:sym typeface="Symbol" panose="05050102010706020507" pitchFamily="18" charset="2"/>
              </a:rPr>
              <a:t> enkel kennis via het tekstuele</a:t>
            </a:r>
            <a:endParaRPr lang="nl-NL" dirty="0">
              <a:ea typeface="Tahoma"/>
              <a:cs typeface="Tahoma"/>
            </a:endParaRPr>
          </a:p>
          <a:p>
            <a:pPr lvl="2">
              <a:lnSpc>
                <a:spcPct val="100000"/>
              </a:lnSpc>
              <a:spcBef>
                <a:spcPts val="1200"/>
              </a:spcBef>
            </a:pPr>
            <a:endParaRPr lang="nl-NL" dirty="0">
              <a:ea typeface="Tahoma"/>
              <a:cs typeface="Tahoma"/>
            </a:endParaRPr>
          </a:p>
          <a:p>
            <a:pPr lvl="2">
              <a:lnSpc>
                <a:spcPct val="100000"/>
              </a:lnSpc>
              <a:spcBef>
                <a:spcPts val="1200"/>
              </a:spcBef>
            </a:pPr>
            <a:endParaRPr lang="nl-NL" sz="2200" dirty="0">
              <a:ea typeface="Tahoma"/>
              <a:cs typeface="Tahoma"/>
            </a:endParaRPr>
          </a:p>
          <a:p>
            <a:pPr lvl="1">
              <a:lnSpc>
                <a:spcPct val="100000"/>
              </a:lnSpc>
              <a:spcBef>
                <a:spcPts val="1200"/>
              </a:spcBef>
            </a:pPr>
            <a:endParaRPr lang="nl-NL" dirty="0">
              <a:ea typeface="Tahoma"/>
              <a:cs typeface="Tahoma"/>
            </a:endParaRPr>
          </a:p>
          <a:p>
            <a:pPr>
              <a:lnSpc>
                <a:spcPct val="100000"/>
              </a:lnSpc>
              <a:spcBef>
                <a:spcPts val="1200"/>
              </a:spcBef>
            </a:pPr>
            <a:endParaRPr lang="nl-NL" dirty="0">
              <a:ea typeface="Tahoma"/>
              <a:cs typeface="Tahoma"/>
            </a:endParaRPr>
          </a:p>
          <a:p>
            <a:pPr marL="0" indent="0">
              <a:buNone/>
            </a:pPr>
            <a:endParaRPr lang="nl-NL" dirty="0">
              <a:ea typeface="Tahoma"/>
              <a:cs typeface="Tahoma"/>
            </a:endParaRPr>
          </a:p>
        </p:txBody>
      </p:sp>
      <p:pic>
        <p:nvPicPr>
          <p:cNvPr id="4" name="Afbeelding 1" descr="Image result for research and expertis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66825"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9059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D579E2AC-3961-8148-9DC4-108A52A3A357}"/>
              </a:ext>
            </a:extLst>
          </p:cNvPr>
          <p:cNvSpPr>
            <a:spLocks noGrp="1"/>
          </p:cNvSpPr>
          <p:nvPr>
            <p:ph type="title"/>
          </p:nvPr>
        </p:nvSpPr>
        <p:spPr>
          <a:xfrm>
            <a:off x="1876778" y="627116"/>
            <a:ext cx="9948332" cy="757130"/>
          </a:xfrm>
        </p:spPr>
        <p:txBody>
          <a:bodyPr anchor="ctr">
            <a:spAutoFit/>
          </a:bodyPr>
          <a:lstStyle/>
          <a:p>
            <a:r>
              <a:rPr lang="nl-NL" dirty="0">
                <a:ea typeface="Tahoma"/>
                <a:cs typeface="Tahoma"/>
              </a:rPr>
              <a:t>Sociale media als fenomeen</a:t>
            </a:r>
          </a:p>
        </p:txBody>
      </p:sp>
      <p:sp>
        <p:nvSpPr>
          <p:cNvPr id="2" name="Tijdelijke aanduiding voor inhoud 2">
            <a:extLst>
              <a:ext uri="{FF2B5EF4-FFF2-40B4-BE49-F238E27FC236}">
                <a16:creationId xmlns:a16="http://schemas.microsoft.com/office/drawing/2014/main" id="{4D8D69F9-EFD2-4A15-91D7-FA227B974466}"/>
              </a:ext>
            </a:extLst>
          </p:cNvPr>
          <p:cNvSpPr>
            <a:spLocks noGrp="1"/>
          </p:cNvSpPr>
          <p:nvPr>
            <p:ph idx="1"/>
          </p:nvPr>
        </p:nvSpPr>
        <p:spPr>
          <a:xfrm>
            <a:off x="1876778" y="1384246"/>
            <a:ext cx="10120592" cy="4750153"/>
          </a:xfrm>
        </p:spPr>
        <p:txBody>
          <a:bodyPr vert="horz" lIns="91440" tIns="45720" rIns="91440" bIns="45720" rtlCol="0" anchor="t">
            <a:noAutofit/>
          </a:bodyPr>
          <a:lstStyle/>
          <a:p>
            <a:pPr>
              <a:lnSpc>
                <a:spcPct val="100000"/>
              </a:lnSpc>
              <a:spcBef>
                <a:spcPts val="500"/>
              </a:spcBef>
            </a:pPr>
            <a:r>
              <a:rPr lang="nl-NL" dirty="0">
                <a:ea typeface="Tahoma"/>
                <a:cs typeface="Tahoma"/>
              </a:rPr>
              <a:t>Praktische dimensie</a:t>
            </a:r>
            <a:endParaRPr lang="nl-NL" dirty="0"/>
          </a:p>
          <a:p>
            <a:pPr lvl="1">
              <a:lnSpc>
                <a:spcPct val="100000"/>
              </a:lnSpc>
            </a:pPr>
            <a:r>
              <a:rPr lang="nl-NL" dirty="0">
                <a:ea typeface="Tahoma"/>
                <a:cs typeface="Tahoma"/>
              </a:rPr>
              <a:t>Hoe sociale media aanzet tot bepaalde handelingen</a:t>
            </a:r>
          </a:p>
          <a:p>
            <a:pPr lvl="1">
              <a:lnSpc>
                <a:spcPct val="100000"/>
              </a:lnSpc>
            </a:pPr>
            <a:r>
              <a:rPr lang="nl-NL" dirty="0">
                <a:ea typeface="Tahoma"/>
                <a:cs typeface="Tahoma"/>
              </a:rPr>
              <a:t>Dynamiek van </a:t>
            </a:r>
            <a:r>
              <a:rPr lang="nl-NL" i="1" dirty="0">
                <a:ea typeface="Tahoma"/>
                <a:cs typeface="Tahoma"/>
              </a:rPr>
              <a:t>faciliteren</a:t>
            </a:r>
            <a:r>
              <a:rPr lang="nl-NL" dirty="0">
                <a:ea typeface="Tahoma"/>
                <a:cs typeface="Tahoma"/>
              </a:rPr>
              <a:t> – </a:t>
            </a:r>
            <a:r>
              <a:rPr lang="nl-NL" i="1" dirty="0">
                <a:ea typeface="Tahoma"/>
                <a:cs typeface="Tahoma"/>
              </a:rPr>
              <a:t>belemmeren</a:t>
            </a:r>
          </a:p>
          <a:p>
            <a:pPr lvl="2">
              <a:lnSpc>
                <a:spcPct val="100000"/>
              </a:lnSpc>
            </a:pPr>
            <a:r>
              <a:rPr lang="nl-NL" sz="2200" dirty="0">
                <a:ea typeface="Tahoma"/>
                <a:cs typeface="Tahoma"/>
              </a:rPr>
              <a:t>Bepaalde handelingen worden gefaciliteerd, andere belemmerd</a:t>
            </a:r>
          </a:p>
          <a:p>
            <a:pPr lvl="1">
              <a:lnSpc>
                <a:spcPct val="100000"/>
              </a:lnSpc>
            </a:pPr>
            <a:r>
              <a:rPr lang="nl-NL" dirty="0">
                <a:ea typeface="Tahoma"/>
                <a:cs typeface="Tahoma"/>
              </a:rPr>
              <a:t>Bv.: Verleende hulp </a:t>
            </a:r>
            <a:r>
              <a:rPr lang="nl-NL" dirty="0">
                <a:ea typeface="Tahoma"/>
                <a:cs typeface="Tahoma"/>
                <a:sym typeface="Symbol" panose="05050102010706020507" pitchFamily="18" charset="2"/>
              </a:rPr>
              <a:t> enkel als online contact</a:t>
            </a:r>
            <a:endParaRPr lang="nl-NL" dirty="0">
              <a:ea typeface="Tahoma"/>
              <a:cs typeface="Tahoma"/>
            </a:endParaRPr>
          </a:p>
          <a:p>
            <a:pPr>
              <a:lnSpc>
                <a:spcPct val="100000"/>
              </a:lnSpc>
              <a:spcBef>
                <a:spcPts val="1200"/>
              </a:spcBef>
            </a:pPr>
            <a:r>
              <a:rPr lang="nl-NL" dirty="0">
                <a:ea typeface="Tahoma"/>
                <a:cs typeface="Tahoma"/>
              </a:rPr>
              <a:t>Ethische dimensie</a:t>
            </a:r>
          </a:p>
          <a:p>
            <a:pPr lvl="1">
              <a:lnSpc>
                <a:spcPct val="100000"/>
              </a:lnSpc>
            </a:pPr>
            <a:r>
              <a:rPr lang="nl-NL" dirty="0">
                <a:ea typeface="Tahoma"/>
                <a:cs typeface="Tahoma"/>
              </a:rPr>
              <a:t>Hoe sociale media ethisch handelen/reflecteren/houding beïnvloedt</a:t>
            </a:r>
          </a:p>
          <a:p>
            <a:pPr lvl="1">
              <a:lnSpc>
                <a:spcPct val="100000"/>
              </a:lnSpc>
            </a:pPr>
            <a:r>
              <a:rPr lang="nl-NL" dirty="0">
                <a:ea typeface="Tahoma"/>
                <a:cs typeface="Tahoma"/>
              </a:rPr>
              <a:t>Dynamiek van </a:t>
            </a:r>
            <a:r>
              <a:rPr lang="nl-NL" i="1" dirty="0">
                <a:ea typeface="Tahoma"/>
                <a:cs typeface="Tahoma"/>
              </a:rPr>
              <a:t>betrokkenheid – vervreemding </a:t>
            </a:r>
          </a:p>
          <a:p>
            <a:pPr lvl="2">
              <a:lnSpc>
                <a:spcPct val="100000"/>
              </a:lnSpc>
            </a:pPr>
            <a:r>
              <a:rPr lang="nl-NL" sz="2200" dirty="0">
                <a:ea typeface="Tahoma"/>
                <a:cs typeface="Tahoma"/>
              </a:rPr>
              <a:t>Een handeling/houding die betrekt of één die vervreemdt</a:t>
            </a:r>
          </a:p>
          <a:p>
            <a:pPr lvl="1">
              <a:lnSpc>
                <a:spcPct val="100000"/>
              </a:lnSpc>
            </a:pPr>
            <a:r>
              <a:rPr lang="nl-NL" dirty="0">
                <a:ea typeface="Tahoma"/>
                <a:cs typeface="Tahoma"/>
              </a:rPr>
              <a:t>Bv.: Hulpverlening </a:t>
            </a:r>
            <a:r>
              <a:rPr lang="nl-NL" dirty="0">
                <a:ea typeface="Tahoma"/>
                <a:cs typeface="Tahoma"/>
                <a:sym typeface="Symbol" panose="05050102010706020507" pitchFamily="18" charset="2"/>
              </a:rPr>
              <a:t> drempels verlagen + geen persoonlijk contact</a:t>
            </a:r>
            <a:endParaRPr lang="nl-NL" dirty="0">
              <a:ea typeface="Tahoma"/>
              <a:cs typeface="Tahoma"/>
            </a:endParaRPr>
          </a:p>
          <a:p>
            <a:pPr>
              <a:lnSpc>
                <a:spcPct val="100000"/>
              </a:lnSpc>
            </a:pPr>
            <a:endParaRPr lang="nl-NL" dirty="0">
              <a:ea typeface="Tahoma"/>
              <a:cs typeface="Tahoma"/>
            </a:endParaRPr>
          </a:p>
        </p:txBody>
      </p:sp>
      <p:pic>
        <p:nvPicPr>
          <p:cNvPr id="4" name="Afbeelding 1" descr="Image result for research and expertis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66825"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8536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D579E2AC-3961-8148-9DC4-108A52A3A357}"/>
              </a:ext>
            </a:extLst>
          </p:cNvPr>
          <p:cNvSpPr>
            <a:spLocks noGrp="1"/>
          </p:cNvSpPr>
          <p:nvPr>
            <p:ph type="title"/>
          </p:nvPr>
        </p:nvSpPr>
        <p:spPr>
          <a:xfrm>
            <a:off x="1876778" y="627116"/>
            <a:ext cx="9948332" cy="757130"/>
          </a:xfrm>
        </p:spPr>
        <p:txBody>
          <a:bodyPr anchor="ctr">
            <a:spAutoFit/>
          </a:bodyPr>
          <a:lstStyle/>
          <a:p>
            <a:r>
              <a:rPr lang="nl-NL" dirty="0">
                <a:ea typeface="Tahoma"/>
                <a:cs typeface="Tahoma"/>
              </a:rPr>
              <a:t>Ethiek van sociale media</a:t>
            </a:r>
          </a:p>
        </p:txBody>
      </p:sp>
      <p:sp>
        <p:nvSpPr>
          <p:cNvPr id="2" name="Tijdelijke aanduiding voor inhoud 2">
            <a:extLst>
              <a:ext uri="{FF2B5EF4-FFF2-40B4-BE49-F238E27FC236}">
                <a16:creationId xmlns:a16="http://schemas.microsoft.com/office/drawing/2014/main" id="{4D8D69F9-EFD2-4A15-91D7-FA227B974466}"/>
              </a:ext>
            </a:extLst>
          </p:cNvPr>
          <p:cNvSpPr>
            <a:spLocks noGrp="1"/>
          </p:cNvSpPr>
          <p:nvPr>
            <p:ph idx="1"/>
          </p:nvPr>
        </p:nvSpPr>
        <p:spPr>
          <a:xfrm>
            <a:off x="1876776" y="1384246"/>
            <a:ext cx="9948333" cy="5180456"/>
          </a:xfrm>
        </p:spPr>
        <p:txBody>
          <a:bodyPr vert="horz" lIns="91440" tIns="45720" rIns="91440" bIns="45720" rtlCol="0" anchor="t">
            <a:noAutofit/>
          </a:bodyPr>
          <a:lstStyle/>
          <a:p>
            <a:r>
              <a:rPr lang="nl-NL" dirty="0">
                <a:ea typeface="Tahoma"/>
                <a:cs typeface="Tahoma"/>
              </a:rPr>
              <a:t>Tweezijdigheid van sociale media continue balanceren</a:t>
            </a:r>
          </a:p>
          <a:p>
            <a:pPr lvl="1">
              <a:lnSpc>
                <a:spcPct val="100000"/>
              </a:lnSpc>
            </a:pPr>
            <a:r>
              <a:rPr lang="nl-NL" dirty="0">
                <a:ea typeface="Tahoma"/>
                <a:cs typeface="Tahoma"/>
              </a:rPr>
              <a:t>Sociale media in de hulpverlening </a:t>
            </a:r>
            <a:r>
              <a:rPr lang="nl-NL" i="1" dirty="0">
                <a:ea typeface="Tahoma"/>
                <a:cs typeface="Tahoma"/>
              </a:rPr>
              <a:t>geen vanzelfsprekendheid</a:t>
            </a:r>
          </a:p>
          <a:p>
            <a:pPr lvl="1">
              <a:lnSpc>
                <a:spcPct val="100000"/>
              </a:lnSpc>
            </a:pPr>
            <a:r>
              <a:rPr lang="nl-NL" dirty="0">
                <a:ea typeface="Tahoma"/>
                <a:cs typeface="Tahoma"/>
              </a:rPr>
              <a:t>Relationeel niveau: minstens 9 spanningen door tweezijdigheid</a:t>
            </a:r>
          </a:p>
          <a:p>
            <a:pPr lvl="2">
              <a:lnSpc>
                <a:spcPct val="100000"/>
              </a:lnSpc>
            </a:pPr>
            <a:r>
              <a:rPr lang="nl-NL" dirty="0">
                <a:ea typeface="Tahoma"/>
                <a:cs typeface="Tahoma"/>
              </a:rPr>
              <a:t>Andere niveaus : Organisatorisch, Maatschappelijk, Globaal</a:t>
            </a:r>
          </a:p>
          <a:p>
            <a:pPr lvl="2">
              <a:lnSpc>
                <a:spcPct val="100000"/>
              </a:lnSpc>
            </a:pPr>
            <a:endParaRPr lang="nl-NL" dirty="0">
              <a:ea typeface="Tahoma"/>
              <a:cs typeface="Tahoma"/>
            </a:endParaRPr>
          </a:p>
          <a:p>
            <a:pPr lvl="1">
              <a:lnSpc>
                <a:spcPct val="100000"/>
              </a:lnSpc>
            </a:pPr>
            <a:endParaRPr lang="nl-NL" dirty="0">
              <a:ea typeface="Tahoma"/>
              <a:cs typeface="Tahoma"/>
            </a:endParaRPr>
          </a:p>
          <a:p>
            <a:pPr lvl="1">
              <a:lnSpc>
                <a:spcPct val="100000"/>
              </a:lnSpc>
            </a:pPr>
            <a:endParaRPr lang="nl-NL" dirty="0">
              <a:ea typeface="Tahoma"/>
              <a:cs typeface="Tahoma"/>
            </a:endParaRPr>
          </a:p>
          <a:p>
            <a:pPr lvl="1">
              <a:lnSpc>
                <a:spcPct val="100000"/>
              </a:lnSpc>
            </a:pPr>
            <a:endParaRPr lang="nl-NL" dirty="0">
              <a:ea typeface="Tahoma"/>
              <a:cs typeface="Tahoma"/>
            </a:endParaRPr>
          </a:p>
          <a:p>
            <a:pPr lvl="1">
              <a:lnSpc>
                <a:spcPct val="100000"/>
              </a:lnSpc>
            </a:pPr>
            <a:endParaRPr lang="nl-NL" dirty="0">
              <a:ea typeface="Tahoma"/>
              <a:cs typeface="Tahoma"/>
            </a:endParaRPr>
          </a:p>
          <a:p>
            <a:pPr marL="457200" lvl="1" indent="0">
              <a:lnSpc>
                <a:spcPct val="100000"/>
              </a:lnSpc>
              <a:buNone/>
            </a:pPr>
            <a:endParaRPr lang="nl-NL" i="1" dirty="0">
              <a:ea typeface="Tahoma"/>
              <a:cs typeface="Tahoma"/>
            </a:endParaRPr>
          </a:p>
          <a:p>
            <a:pPr lvl="1">
              <a:lnSpc>
                <a:spcPct val="100000"/>
              </a:lnSpc>
            </a:pPr>
            <a:r>
              <a:rPr lang="nl-NL" i="1" dirty="0">
                <a:ea typeface="Tahoma"/>
                <a:cs typeface="Tahoma"/>
              </a:rPr>
              <a:t>Ethische positiebepalingen </a:t>
            </a:r>
            <a:r>
              <a:rPr lang="nl-NL" dirty="0" err="1">
                <a:ea typeface="Tahoma"/>
                <a:cs typeface="Tahoma"/>
              </a:rPr>
              <a:t>tov</a:t>
            </a:r>
            <a:r>
              <a:rPr lang="nl-NL" dirty="0">
                <a:ea typeface="Tahoma"/>
                <a:cs typeface="Tahoma"/>
              </a:rPr>
              <a:t> van die tweezijdigheid en de spanningen die deze veroorzaakt</a:t>
            </a:r>
          </a:p>
        </p:txBody>
      </p:sp>
      <p:graphicFrame>
        <p:nvGraphicFramePr>
          <p:cNvPr id="4" name="Table 3"/>
          <p:cNvGraphicFramePr>
            <a:graphicFrameLocks noGrp="1"/>
          </p:cNvGraphicFramePr>
          <p:nvPr>
            <p:extLst>
              <p:ext uri="{D42A27DB-BD31-4B8C-83A1-F6EECF244321}">
                <p14:modId xmlns:p14="http://schemas.microsoft.com/office/powerpoint/2010/main" val="3739222978"/>
              </p:ext>
            </p:extLst>
          </p:nvPr>
        </p:nvGraphicFramePr>
        <p:xfrm>
          <a:off x="1876776" y="3114286"/>
          <a:ext cx="9948333" cy="1482868"/>
        </p:xfrm>
        <a:graphic>
          <a:graphicData uri="http://schemas.openxmlformats.org/drawingml/2006/table">
            <a:tbl>
              <a:tblPr firstRow="1" bandRow="1">
                <a:tableStyleId>{5C22544A-7EE6-4342-B048-85BDC9FD1C3A}</a:tableStyleId>
              </a:tblPr>
              <a:tblGrid>
                <a:gridCol w="3316111">
                  <a:extLst>
                    <a:ext uri="{9D8B030D-6E8A-4147-A177-3AD203B41FA5}">
                      <a16:colId xmlns:a16="http://schemas.microsoft.com/office/drawing/2014/main" val="20000"/>
                    </a:ext>
                  </a:extLst>
                </a:gridCol>
                <a:gridCol w="3316111">
                  <a:extLst>
                    <a:ext uri="{9D8B030D-6E8A-4147-A177-3AD203B41FA5}">
                      <a16:colId xmlns:a16="http://schemas.microsoft.com/office/drawing/2014/main" val="20001"/>
                    </a:ext>
                  </a:extLst>
                </a:gridCol>
                <a:gridCol w="3316111">
                  <a:extLst>
                    <a:ext uri="{9D8B030D-6E8A-4147-A177-3AD203B41FA5}">
                      <a16:colId xmlns:a16="http://schemas.microsoft.com/office/drawing/2014/main" val="20002"/>
                    </a:ext>
                  </a:extLst>
                </a:gridCol>
              </a:tblGrid>
              <a:tr h="385588">
                <a:tc gridSpan="3">
                  <a:txBody>
                    <a:bodyPr/>
                    <a:lstStyle/>
                    <a:p>
                      <a:pPr algn="l"/>
                      <a:r>
                        <a:rPr lang="en-GB" sz="1800" kern="1200" dirty="0" err="1">
                          <a:solidFill>
                            <a:srgbClr val="002757"/>
                          </a:solidFill>
                          <a:latin typeface="+mn-lt"/>
                          <a:ea typeface="Tahoma"/>
                          <a:cs typeface="Tahoma"/>
                        </a:rPr>
                        <a:t>Goed</a:t>
                      </a:r>
                      <a:r>
                        <a:rPr lang="en-GB" sz="1800" kern="1200" dirty="0">
                          <a:solidFill>
                            <a:srgbClr val="002757"/>
                          </a:solidFill>
                          <a:latin typeface="+mn-lt"/>
                          <a:ea typeface="Tahoma"/>
                          <a:cs typeface="Tahoma"/>
                        </a:rPr>
                        <a:t> </a:t>
                      </a:r>
                      <a:r>
                        <a:rPr lang="en-GB" sz="1800" kern="1200" dirty="0" err="1">
                          <a:solidFill>
                            <a:srgbClr val="002757"/>
                          </a:solidFill>
                          <a:latin typeface="+mn-lt"/>
                          <a:ea typeface="Tahoma"/>
                          <a:cs typeface="Tahoma"/>
                        </a:rPr>
                        <a:t>doen</a:t>
                      </a:r>
                      <a:r>
                        <a:rPr lang="en-GB" sz="1800" kern="1200" dirty="0">
                          <a:solidFill>
                            <a:srgbClr val="002757"/>
                          </a:solidFill>
                          <a:latin typeface="+mn-lt"/>
                          <a:ea typeface="Tahoma"/>
                          <a:cs typeface="Tahoma"/>
                        </a:rPr>
                        <a:t> </a:t>
                      </a:r>
                      <a:r>
                        <a:rPr lang="en-GB" sz="1800" kern="1200" dirty="0" err="1">
                          <a:solidFill>
                            <a:srgbClr val="002757"/>
                          </a:solidFill>
                          <a:latin typeface="+mn-lt"/>
                          <a:ea typeface="Tahoma"/>
                          <a:cs typeface="Tahoma"/>
                        </a:rPr>
                        <a:t>en</a:t>
                      </a:r>
                      <a:r>
                        <a:rPr lang="en-GB" sz="1800" kern="1200" dirty="0">
                          <a:solidFill>
                            <a:srgbClr val="002757"/>
                          </a:solidFill>
                          <a:latin typeface="+mn-lt"/>
                          <a:ea typeface="Tahoma"/>
                          <a:cs typeface="Tahoma"/>
                        </a:rPr>
                        <a:t> </a:t>
                      </a:r>
                      <a:r>
                        <a:rPr lang="en-GB" sz="1800" kern="1200" dirty="0" err="1">
                          <a:solidFill>
                            <a:srgbClr val="002757"/>
                          </a:solidFill>
                          <a:latin typeface="+mn-lt"/>
                          <a:ea typeface="Tahoma"/>
                          <a:cs typeface="Tahoma"/>
                        </a:rPr>
                        <a:t>niet-schaden</a:t>
                      </a:r>
                      <a:endParaRPr lang="en-GB" sz="1800" kern="1200" dirty="0">
                        <a:solidFill>
                          <a:srgbClr val="002757"/>
                        </a:solidFill>
                        <a:latin typeface="+mn-lt"/>
                        <a:ea typeface="Tahoma"/>
                        <a:cs typeface="Tahoma"/>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algn="ctr"/>
                      <a:endParaRPr lang="en-GB" dirty="0">
                        <a:solidFill>
                          <a:schemeClr val="tx1"/>
                        </a:solidFill>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algn="ctr"/>
                      <a:endParaRPr lang="en-GB" dirty="0">
                        <a:solidFill>
                          <a:schemeClr val="tx1"/>
                        </a:solidFill>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63557">
                <a:tc>
                  <a:txBody>
                    <a:bodyPr/>
                    <a:lstStyle/>
                    <a:p>
                      <a:pPr algn="ctr"/>
                      <a:r>
                        <a:rPr lang="en-GB" sz="1800" kern="1200" dirty="0" err="1">
                          <a:solidFill>
                            <a:srgbClr val="002757"/>
                          </a:solidFill>
                          <a:latin typeface="+mn-lt"/>
                          <a:ea typeface="Tahoma"/>
                          <a:cs typeface="Tahoma"/>
                        </a:rPr>
                        <a:t>Relaties</a:t>
                      </a:r>
                      <a:r>
                        <a:rPr lang="en-GB" sz="1800" kern="1200" dirty="0">
                          <a:solidFill>
                            <a:srgbClr val="002757"/>
                          </a:solidFill>
                          <a:latin typeface="+mn-lt"/>
                          <a:ea typeface="Tahoma"/>
                          <a:cs typeface="Tahoma"/>
                        </a:rPr>
                        <a:t> </a:t>
                      </a:r>
                      <a:r>
                        <a:rPr lang="en-GB" sz="1800" kern="1200" dirty="0" err="1">
                          <a:solidFill>
                            <a:srgbClr val="002757"/>
                          </a:solidFill>
                          <a:latin typeface="+mn-lt"/>
                          <a:ea typeface="Tahoma"/>
                          <a:cs typeface="Tahoma"/>
                        </a:rPr>
                        <a:t>en</a:t>
                      </a:r>
                      <a:r>
                        <a:rPr lang="en-GB" sz="1800" kern="1200" dirty="0">
                          <a:solidFill>
                            <a:srgbClr val="002757"/>
                          </a:solidFill>
                          <a:latin typeface="+mn-lt"/>
                          <a:ea typeface="Tahoma"/>
                          <a:cs typeface="Tahoma"/>
                        </a:rPr>
                        <a:t> </a:t>
                      </a:r>
                      <a:r>
                        <a:rPr lang="en-GB" sz="1800" kern="1200" dirty="0" err="1">
                          <a:solidFill>
                            <a:srgbClr val="002757"/>
                          </a:solidFill>
                          <a:latin typeface="+mn-lt"/>
                          <a:ea typeface="Tahoma"/>
                          <a:cs typeface="Tahoma"/>
                        </a:rPr>
                        <a:t>grenzen</a:t>
                      </a:r>
                      <a:endParaRPr lang="en-GB" sz="1800" kern="1200" dirty="0">
                        <a:solidFill>
                          <a:srgbClr val="002757"/>
                        </a:solidFill>
                        <a:latin typeface="+mn-lt"/>
                        <a:ea typeface="Tahoma"/>
                        <a:cs typeface="Tahoma"/>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GB" sz="1800" kern="1200" dirty="0" err="1">
                          <a:solidFill>
                            <a:srgbClr val="002757"/>
                          </a:solidFill>
                          <a:latin typeface="+mn-lt"/>
                          <a:ea typeface="Tahoma"/>
                          <a:cs typeface="Tahoma"/>
                        </a:rPr>
                        <a:t>Competentie</a:t>
                      </a:r>
                      <a:endParaRPr lang="en-GB" sz="1800" kern="1200" dirty="0">
                        <a:solidFill>
                          <a:srgbClr val="002757"/>
                        </a:solidFill>
                        <a:latin typeface="+mn-lt"/>
                        <a:ea typeface="Tahoma"/>
                        <a:cs typeface="Tahoma"/>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GB" sz="1800" kern="1200" dirty="0" err="1">
                          <a:solidFill>
                            <a:srgbClr val="002757"/>
                          </a:solidFill>
                          <a:latin typeface="+mn-lt"/>
                          <a:ea typeface="Tahoma"/>
                          <a:cs typeface="Tahoma"/>
                        </a:rPr>
                        <a:t>Problematisch</a:t>
                      </a:r>
                      <a:r>
                        <a:rPr lang="en-GB" sz="1800" kern="1200" dirty="0">
                          <a:solidFill>
                            <a:srgbClr val="002757"/>
                          </a:solidFill>
                          <a:latin typeface="+mn-lt"/>
                          <a:ea typeface="Tahoma"/>
                          <a:cs typeface="Tahoma"/>
                        </a:rPr>
                        <a:t> </a:t>
                      </a:r>
                      <a:r>
                        <a:rPr lang="en-GB" sz="1800" kern="1200" dirty="0" err="1">
                          <a:solidFill>
                            <a:srgbClr val="002757"/>
                          </a:solidFill>
                          <a:latin typeface="+mn-lt"/>
                          <a:ea typeface="Tahoma"/>
                          <a:cs typeface="Tahoma"/>
                        </a:rPr>
                        <a:t>gedrag</a:t>
                      </a:r>
                      <a:endParaRPr lang="en-GB" sz="1800" kern="1200" dirty="0">
                        <a:solidFill>
                          <a:srgbClr val="002757"/>
                        </a:solidFill>
                        <a:latin typeface="+mn-lt"/>
                        <a:ea typeface="Tahoma"/>
                        <a:cs typeface="Tahoma"/>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61354">
                <a:tc>
                  <a:txBody>
                    <a:bodyPr/>
                    <a:lstStyle/>
                    <a:p>
                      <a:pPr algn="ctr"/>
                      <a:r>
                        <a:rPr lang="en-GB" sz="1800" kern="1200" dirty="0" err="1">
                          <a:solidFill>
                            <a:srgbClr val="002757"/>
                          </a:solidFill>
                          <a:latin typeface="+mn-lt"/>
                          <a:ea typeface="Tahoma"/>
                          <a:cs typeface="Tahoma"/>
                        </a:rPr>
                        <a:t>Documenteren</a:t>
                      </a:r>
                      <a:r>
                        <a:rPr lang="en-GB" sz="1800" kern="1200" dirty="0">
                          <a:solidFill>
                            <a:srgbClr val="002757"/>
                          </a:solidFill>
                          <a:latin typeface="+mn-lt"/>
                          <a:ea typeface="Tahoma"/>
                          <a:cs typeface="Tahoma"/>
                        </a:rPr>
                        <a:t> </a:t>
                      </a:r>
                      <a:r>
                        <a:rPr lang="en-GB" sz="1800" kern="1200" dirty="0" err="1">
                          <a:solidFill>
                            <a:srgbClr val="002757"/>
                          </a:solidFill>
                          <a:latin typeface="+mn-lt"/>
                          <a:ea typeface="Tahoma"/>
                          <a:cs typeface="Tahoma"/>
                        </a:rPr>
                        <a:t>en</a:t>
                      </a:r>
                      <a:r>
                        <a:rPr lang="en-GB" sz="1800" kern="1200" dirty="0">
                          <a:solidFill>
                            <a:srgbClr val="002757"/>
                          </a:solidFill>
                          <a:latin typeface="+mn-lt"/>
                          <a:ea typeface="Tahoma"/>
                          <a:cs typeface="Tahoma"/>
                        </a:rPr>
                        <a:t> dossiers</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GB" sz="1800" kern="1200" dirty="0">
                          <a:solidFill>
                            <a:srgbClr val="002757"/>
                          </a:solidFill>
                          <a:latin typeface="+mn-lt"/>
                          <a:ea typeface="Tahoma"/>
                          <a:cs typeface="Tahoma"/>
                        </a:rPr>
                        <a:t>Privacy </a:t>
                      </a:r>
                      <a:r>
                        <a:rPr lang="en-GB" sz="1800" kern="1200" dirty="0" err="1">
                          <a:solidFill>
                            <a:srgbClr val="002757"/>
                          </a:solidFill>
                          <a:latin typeface="+mn-lt"/>
                          <a:ea typeface="Tahoma"/>
                          <a:cs typeface="Tahoma"/>
                        </a:rPr>
                        <a:t>en</a:t>
                      </a:r>
                      <a:r>
                        <a:rPr lang="en-GB" sz="1800" kern="1200" dirty="0">
                          <a:solidFill>
                            <a:srgbClr val="002757"/>
                          </a:solidFill>
                          <a:latin typeface="+mn-lt"/>
                          <a:ea typeface="Tahoma"/>
                          <a:cs typeface="Tahoma"/>
                        </a:rPr>
                        <a:t> </a:t>
                      </a:r>
                      <a:r>
                        <a:rPr lang="en-GB" sz="1800" kern="1200" dirty="0" err="1">
                          <a:solidFill>
                            <a:srgbClr val="002757"/>
                          </a:solidFill>
                          <a:latin typeface="+mn-lt"/>
                          <a:ea typeface="Tahoma"/>
                          <a:cs typeface="Tahoma"/>
                        </a:rPr>
                        <a:t>vertrouwelijkheid</a:t>
                      </a:r>
                      <a:endParaRPr lang="en-GB" sz="1800" kern="1200" dirty="0">
                        <a:solidFill>
                          <a:srgbClr val="002757"/>
                        </a:solidFill>
                        <a:latin typeface="+mn-lt"/>
                        <a:ea typeface="Tahoma"/>
                        <a:cs typeface="Tahoma"/>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r>
                        <a:rPr lang="en-GB" sz="1800" kern="1200" dirty="0" err="1">
                          <a:solidFill>
                            <a:srgbClr val="002757"/>
                          </a:solidFill>
                          <a:latin typeface="+mn-lt"/>
                          <a:ea typeface="Tahoma"/>
                          <a:cs typeface="Tahoma"/>
                        </a:rPr>
                        <a:t>Consultatie</a:t>
                      </a:r>
                      <a:r>
                        <a:rPr lang="en-GB" sz="1800" kern="1200" dirty="0">
                          <a:solidFill>
                            <a:srgbClr val="002757"/>
                          </a:solidFill>
                          <a:latin typeface="+mn-lt"/>
                          <a:ea typeface="Tahoma"/>
                          <a:cs typeface="Tahoma"/>
                        </a:rPr>
                        <a:t> </a:t>
                      </a:r>
                      <a:r>
                        <a:rPr lang="en-GB" sz="1800" kern="1200" dirty="0" err="1">
                          <a:solidFill>
                            <a:srgbClr val="002757"/>
                          </a:solidFill>
                          <a:latin typeface="+mn-lt"/>
                          <a:ea typeface="Tahoma"/>
                          <a:cs typeface="Tahoma"/>
                        </a:rPr>
                        <a:t>en</a:t>
                      </a:r>
                      <a:r>
                        <a:rPr lang="en-GB" sz="1800" kern="1200" dirty="0">
                          <a:solidFill>
                            <a:srgbClr val="002757"/>
                          </a:solidFill>
                          <a:latin typeface="+mn-lt"/>
                          <a:ea typeface="Tahoma"/>
                          <a:cs typeface="Tahoma"/>
                        </a:rPr>
                        <a:t> </a:t>
                      </a:r>
                      <a:r>
                        <a:rPr lang="en-GB" sz="1800" kern="1200" dirty="0" err="1">
                          <a:solidFill>
                            <a:srgbClr val="002757"/>
                          </a:solidFill>
                          <a:latin typeface="+mn-lt"/>
                          <a:ea typeface="Tahoma"/>
                          <a:cs typeface="Tahoma"/>
                        </a:rPr>
                        <a:t>doorverwijzing</a:t>
                      </a:r>
                      <a:endParaRPr lang="en-GB" sz="1800" kern="1200" dirty="0">
                        <a:solidFill>
                          <a:srgbClr val="002757"/>
                        </a:solidFill>
                        <a:latin typeface="+mn-lt"/>
                        <a:ea typeface="Tahoma"/>
                        <a:cs typeface="Tahoma"/>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359150">
                <a:tc>
                  <a:txBody>
                    <a:bodyPr/>
                    <a:lstStyle/>
                    <a:p>
                      <a:pPr algn="ctr"/>
                      <a:r>
                        <a:rPr lang="en-GB" sz="1800" kern="1200" dirty="0" err="1">
                          <a:solidFill>
                            <a:srgbClr val="002757"/>
                          </a:solidFill>
                          <a:latin typeface="+mn-lt"/>
                          <a:ea typeface="Tahoma"/>
                          <a:cs typeface="Tahoma"/>
                        </a:rPr>
                        <a:t>Onderzoeksevidentie</a:t>
                      </a:r>
                      <a:endParaRPr lang="en-GB" sz="1800" kern="1200" dirty="0">
                        <a:solidFill>
                          <a:srgbClr val="002757"/>
                        </a:solidFill>
                        <a:latin typeface="+mn-lt"/>
                        <a:ea typeface="Tahoma"/>
                        <a:cs typeface="Tahoma"/>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a:endParaRPr lang="en-GB" sz="1800" kern="1200" dirty="0">
                        <a:solidFill>
                          <a:srgbClr val="002757"/>
                        </a:solidFill>
                        <a:latin typeface="+mn-lt"/>
                        <a:ea typeface="Tahoma"/>
                        <a:cs typeface="Tahoma"/>
                      </a:endParaRPr>
                    </a:p>
                  </a:txBody>
                  <a:tcPr anchor="ctr">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noFill/>
                  </a:tcPr>
                </a:tc>
                <a:tc>
                  <a:txBody>
                    <a:bodyPr/>
                    <a:lstStyle/>
                    <a:p>
                      <a:pPr algn="ctr"/>
                      <a:endParaRPr lang="en-GB" sz="1800" kern="1200" dirty="0">
                        <a:solidFill>
                          <a:srgbClr val="002757"/>
                        </a:solidFill>
                        <a:latin typeface="+mn-lt"/>
                        <a:ea typeface="Tahoma"/>
                        <a:cs typeface="Tahoma"/>
                      </a:endParaRPr>
                    </a:p>
                  </a:txBody>
                  <a:tcPr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185065823"/>
              </p:ext>
            </p:extLst>
          </p:nvPr>
        </p:nvGraphicFramePr>
        <p:xfrm>
          <a:off x="1876776" y="4728278"/>
          <a:ext cx="9962434" cy="751348"/>
        </p:xfrm>
        <a:graphic>
          <a:graphicData uri="http://schemas.openxmlformats.org/drawingml/2006/table">
            <a:tbl>
              <a:tblPr firstRow="1" bandRow="1">
                <a:tableStyleId>{5C22544A-7EE6-4342-B048-85BDC9FD1C3A}</a:tableStyleId>
              </a:tblPr>
              <a:tblGrid>
                <a:gridCol w="4978800">
                  <a:extLst>
                    <a:ext uri="{9D8B030D-6E8A-4147-A177-3AD203B41FA5}">
                      <a16:colId xmlns:a16="http://schemas.microsoft.com/office/drawing/2014/main" val="20000"/>
                    </a:ext>
                  </a:extLst>
                </a:gridCol>
                <a:gridCol w="4983634">
                  <a:extLst>
                    <a:ext uri="{9D8B030D-6E8A-4147-A177-3AD203B41FA5}">
                      <a16:colId xmlns:a16="http://schemas.microsoft.com/office/drawing/2014/main" val="20001"/>
                    </a:ext>
                  </a:extLst>
                </a:gridCol>
              </a:tblGrid>
              <a:tr h="385588">
                <a:tc gridSpan="2">
                  <a:txBody>
                    <a:bodyPr/>
                    <a:lstStyle/>
                    <a:p>
                      <a:pPr marL="0" algn="l" defTabSz="914400" rtl="0" eaLnBrk="1" latinLnBrk="0" hangingPunct="1"/>
                      <a:r>
                        <a:rPr lang="en-GB" sz="1800" kern="1200" dirty="0" err="1">
                          <a:solidFill>
                            <a:srgbClr val="002757"/>
                          </a:solidFill>
                          <a:latin typeface="+mn-lt"/>
                          <a:ea typeface="Tahoma"/>
                          <a:cs typeface="Tahoma"/>
                        </a:rPr>
                        <a:t>Autonomie</a:t>
                      </a:r>
                      <a:endParaRPr lang="en-GB" sz="1800" kern="1200" dirty="0">
                        <a:solidFill>
                          <a:srgbClr val="002757"/>
                        </a:solidFill>
                        <a:latin typeface="+mn-lt"/>
                        <a:ea typeface="Tahoma"/>
                        <a:cs typeface="Tahoma"/>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hMerge="1">
                  <a:txBody>
                    <a:bodyPr/>
                    <a:lstStyle/>
                    <a:p>
                      <a:pPr algn="ctr"/>
                      <a:endParaRPr lang="en-GB" dirty="0">
                        <a:solidFill>
                          <a:schemeClr val="tx1"/>
                        </a:solidFill>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63557">
                <a:tc>
                  <a:txBody>
                    <a:bodyPr/>
                    <a:lstStyle/>
                    <a:p>
                      <a:pPr marL="0" algn="ctr" defTabSz="914400" rtl="0" eaLnBrk="1" latinLnBrk="0" hangingPunct="1"/>
                      <a:r>
                        <a:rPr lang="en-GB" sz="1800" kern="1200" dirty="0" err="1">
                          <a:solidFill>
                            <a:srgbClr val="002757"/>
                          </a:solidFill>
                          <a:latin typeface="+mn-lt"/>
                          <a:ea typeface="Tahoma"/>
                          <a:cs typeface="Tahoma"/>
                        </a:rPr>
                        <a:t>Geïnformeerde</a:t>
                      </a:r>
                      <a:r>
                        <a:rPr lang="en-GB" sz="1800" kern="1200" dirty="0">
                          <a:solidFill>
                            <a:srgbClr val="002757"/>
                          </a:solidFill>
                          <a:latin typeface="+mn-lt"/>
                          <a:ea typeface="Tahoma"/>
                          <a:cs typeface="Tahoma"/>
                        </a:rPr>
                        <a:t> </a:t>
                      </a:r>
                      <a:r>
                        <a:rPr lang="en-GB" sz="1800" kern="1200" dirty="0" err="1">
                          <a:solidFill>
                            <a:srgbClr val="002757"/>
                          </a:solidFill>
                          <a:latin typeface="+mn-lt"/>
                          <a:ea typeface="Tahoma"/>
                          <a:cs typeface="Tahoma"/>
                        </a:rPr>
                        <a:t>toestemming</a:t>
                      </a:r>
                      <a:endParaRPr lang="en-GB" sz="1800" kern="1200" dirty="0">
                        <a:solidFill>
                          <a:srgbClr val="002757"/>
                        </a:solidFill>
                        <a:latin typeface="+mn-lt"/>
                        <a:ea typeface="Tahoma"/>
                        <a:cs typeface="Tahoma"/>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marL="0" algn="ctr" defTabSz="914400" rtl="0" eaLnBrk="1" latinLnBrk="0" hangingPunct="1"/>
                      <a:r>
                        <a:rPr lang="en-GB" sz="1800" kern="1200" dirty="0" err="1">
                          <a:solidFill>
                            <a:srgbClr val="002757"/>
                          </a:solidFill>
                          <a:latin typeface="+mn-lt"/>
                          <a:ea typeface="Tahoma"/>
                          <a:cs typeface="Tahoma"/>
                        </a:rPr>
                        <a:t>Identiteit</a:t>
                      </a:r>
                      <a:r>
                        <a:rPr lang="en-GB" sz="1800" kern="1200" dirty="0">
                          <a:solidFill>
                            <a:srgbClr val="002757"/>
                          </a:solidFill>
                          <a:latin typeface="+mn-lt"/>
                          <a:ea typeface="Tahoma"/>
                          <a:cs typeface="Tahoma"/>
                        </a:rPr>
                        <a:t> </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pic>
        <p:nvPicPr>
          <p:cNvPr id="6" name="Afbeelding 1" descr="Image result for research and expertis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66825"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4283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D579E2AC-3961-8148-9DC4-108A52A3A357}"/>
              </a:ext>
            </a:extLst>
          </p:cNvPr>
          <p:cNvSpPr>
            <a:spLocks noGrp="1"/>
          </p:cNvSpPr>
          <p:nvPr>
            <p:ph type="title"/>
          </p:nvPr>
        </p:nvSpPr>
        <p:spPr>
          <a:xfrm>
            <a:off x="1876778" y="627116"/>
            <a:ext cx="9948332" cy="757130"/>
          </a:xfrm>
        </p:spPr>
        <p:txBody>
          <a:bodyPr anchor="ctr">
            <a:spAutoFit/>
          </a:bodyPr>
          <a:lstStyle/>
          <a:p>
            <a:r>
              <a:rPr lang="nl-NL" dirty="0">
                <a:ea typeface="Tahoma"/>
                <a:cs typeface="Tahoma"/>
              </a:rPr>
              <a:t>Ethiek van sociale media</a:t>
            </a:r>
          </a:p>
        </p:txBody>
      </p:sp>
      <p:sp>
        <p:nvSpPr>
          <p:cNvPr id="2" name="Tijdelijke aanduiding voor inhoud 2">
            <a:extLst>
              <a:ext uri="{FF2B5EF4-FFF2-40B4-BE49-F238E27FC236}">
                <a16:creationId xmlns:a16="http://schemas.microsoft.com/office/drawing/2014/main" id="{4D8D69F9-EFD2-4A15-91D7-FA227B974466}"/>
              </a:ext>
            </a:extLst>
          </p:cNvPr>
          <p:cNvSpPr>
            <a:spLocks noGrp="1"/>
          </p:cNvSpPr>
          <p:nvPr>
            <p:ph idx="1"/>
          </p:nvPr>
        </p:nvSpPr>
        <p:spPr>
          <a:xfrm>
            <a:off x="1876778" y="1384246"/>
            <a:ext cx="9948333" cy="4750153"/>
          </a:xfrm>
        </p:spPr>
        <p:txBody>
          <a:bodyPr vert="horz" lIns="91440" tIns="45720" rIns="91440" bIns="45720" rtlCol="0" anchor="t">
            <a:noAutofit/>
          </a:bodyPr>
          <a:lstStyle/>
          <a:p>
            <a:pPr>
              <a:lnSpc>
                <a:spcPct val="100000"/>
              </a:lnSpc>
              <a:spcBef>
                <a:spcPts val="1200"/>
              </a:spcBef>
            </a:pPr>
            <a:r>
              <a:rPr lang="nl-NL" dirty="0">
                <a:ea typeface="Tahoma"/>
                <a:cs typeface="Tahoma"/>
              </a:rPr>
              <a:t>Geen duidelijke protocollen of goede voorbeelden</a:t>
            </a:r>
          </a:p>
          <a:p>
            <a:pPr>
              <a:lnSpc>
                <a:spcPct val="100000"/>
              </a:lnSpc>
              <a:spcBef>
                <a:spcPts val="1200"/>
              </a:spcBef>
            </a:pPr>
            <a:r>
              <a:rPr lang="nl-NL" dirty="0">
                <a:ea typeface="Tahoma"/>
                <a:cs typeface="Tahoma"/>
              </a:rPr>
              <a:t>Positiebepalingen via </a:t>
            </a:r>
            <a:r>
              <a:rPr lang="nl-NL" i="1" dirty="0">
                <a:ea typeface="Tahoma"/>
                <a:cs typeface="Tahoma"/>
              </a:rPr>
              <a:t>ethisch beraad </a:t>
            </a:r>
            <a:r>
              <a:rPr lang="nl-NL" dirty="0">
                <a:ea typeface="Tahoma"/>
                <a:cs typeface="Tahoma"/>
              </a:rPr>
              <a:t>omtrent sociale media</a:t>
            </a:r>
          </a:p>
          <a:p>
            <a:pPr lvl="1">
              <a:lnSpc>
                <a:spcPct val="100000"/>
              </a:lnSpc>
            </a:pPr>
            <a:r>
              <a:rPr lang="nl-NL" dirty="0">
                <a:ea typeface="Tahoma"/>
                <a:cs typeface="Tahoma"/>
              </a:rPr>
              <a:t>Singuliere act of proces met verschillende partijen</a:t>
            </a:r>
          </a:p>
          <a:p>
            <a:pPr lvl="1">
              <a:lnSpc>
                <a:spcPct val="100000"/>
              </a:lnSpc>
            </a:pPr>
            <a:r>
              <a:rPr lang="nl-NL" dirty="0">
                <a:ea typeface="Tahoma"/>
                <a:cs typeface="Tahoma"/>
              </a:rPr>
              <a:t>Geen directe leidraad bij acute situaties</a:t>
            </a:r>
            <a:r>
              <a:rPr lang="nl-NL" dirty="0">
                <a:ea typeface="Tahoma"/>
                <a:cs typeface="Tahoma"/>
                <a:sym typeface="Symbol" panose="05050102010706020507" pitchFamily="18" charset="2"/>
              </a:rPr>
              <a:t>  </a:t>
            </a:r>
            <a:r>
              <a:rPr lang="nl-NL" dirty="0">
                <a:ea typeface="Tahoma"/>
                <a:cs typeface="Tahoma"/>
              </a:rPr>
              <a:t>reflectieoefening</a:t>
            </a:r>
          </a:p>
          <a:p>
            <a:pPr>
              <a:lnSpc>
                <a:spcPct val="100000"/>
              </a:lnSpc>
              <a:spcBef>
                <a:spcPts val="1200"/>
              </a:spcBef>
            </a:pPr>
            <a:r>
              <a:rPr lang="nl-NL" i="1" dirty="0">
                <a:ea typeface="Tahoma"/>
                <a:cs typeface="Tahoma"/>
              </a:rPr>
              <a:t>5 stappen </a:t>
            </a:r>
            <a:r>
              <a:rPr lang="nl-NL" dirty="0">
                <a:ea typeface="Tahoma"/>
                <a:cs typeface="Tahoma"/>
              </a:rPr>
              <a:t>ethisch beraad:</a:t>
            </a:r>
          </a:p>
          <a:p>
            <a:pPr lvl="1">
              <a:lnSpc>
                <a:spcPct val="100000"/>
              </a:lnSpc>
            </a:pPr>
            <a:r>
              <a:rPr lang="nl-NL" sz="2300" u="sng" dirty="0">
                <a:ea typeface="Tahoma"/>
                <a:cs typeface="Tahoma"/>
              </a:rPr>
              <a:t>Stap 1</a:t>
            </a:r>
            <a:r>
              <a:rPr lang="nl-NL" sz="2300" dirty="0">
                <a:ea typeface="Tahoma"/>
                <a:cs typeface="Tahoma"/>
              </a:rPr>
              <a:t>: Verkenning en verduidelijking van het ethisch probleem</a:t>
            </a:r>
          </a:p>
          <a:p>
            <a:pPr lvl="1">
              <a:lnSpc>
                <a:spcPct val="100000"/>
              </a:lnSpc>
              <a:spcBef>
                <a:spcPts val="1000"/>
              </a:spcBef>
            </a:pPr>
            <a:r>
              <a:rPr lang="nl-NL" sz="2300" u="sng" dirty="0">
                <a:ea typeface="Tahoma"/>
                <a:cs typeface="Tahoma"/>
              </a:rPr>
              <a:t>Stap 2</a:t>
            </a:r>
            <a:r>
              <a:rPr lang="nl-NL" sz="2300" dirty="0">
                <a:ea typeface="Tahoma"/>
                <a:cs typeface="Tahoma"/>
              </a:rPr>
              <a:t>: Verhelderen van betekenissen en motieven</a:t>
            </a:r>
          </a:p>
          <a:p>
            <a:pPr lvl="1">
              <a:lnSpc>
                <a:spcPct val="100000"/>
              </a:lnSpc>
              <a:spcBef>
                <a:spcPts val="1000"/>
              </a:spcBef>
            </a:pPr>
            <a:r>
              <a:rPr lang="nl-NL" sz="2300" u="sng" dirty="0">
                <a:ea typeface="Tahoma"/>
                <a:cs typeface="Tahoma"/>
              </a:rPr>
              <a:t>Stap 3</a:t>
            </a:r>
            <a:r>
              <a:rPr lang="nl-NL" sz="2300" dirty="0">
                <a:ea typeface="Tahoma"/>
                <a:cs typeface="Tahoma"/>
              </a:rPr>
              <a:t>: Verdiepen – Welke opties, alternatieven zijn een mogelijk 		 antwoord op de hulpvraag?</a:t>
            </a:r>
          </a:p>
          <a:p>
            <a:pPr lvl="1">
              <a:lnSpc>
                <a:spcPct val="100000"/>
              </a:lnSpc>
              <a:spcBef>
                <a:spcPts val="1000"/>
              </a:spcBef>
            </a:pPr>
            <a:r>
              <a:rPr lang="nl-NL" sz="2300" u="sng" dirty="0">
                <a:ea typeface="Tahoma"/>
                <a:cs typeface="Tahoma"/>
              </a:rPr>
              <a:t>Stap 4</a:t>
            </a:r>
            <a:r>
              <a:rPr lang="nl-NL" sz="2300" dirty="0">
                <a:ea typeface="Tahoma"/>
                <a:cs typeface="Tahoma"/>
              </a:rPr>
              <a:t>: Beslissen en verantwoordelijkheid opnemen  </a:t>
            </a:r>
          </a:p>
          <a:p>
            <a:pPr lvl="1">
              <a:lnSpc>
                <a:spcPct val="100000"/>
              </a:lnSpc>
              <a:spcBef>
                <a:spcPts val="1000"/>
              </a:spcBef>
            </a:pPr>
            <a:r>
              <a:rPr lang="nl-NL" sz="2300" u="sng" dirty="0">
                <a:ea typeface="Tahoma"/>
                <a:cs typeface="Tahoma"/>
              </a:rPr>
              <a:t>Stap 5</a:t>
            </a:r>
            <a:r>
              <a:rPr lang="nl-NL" sz="2300" dirty="0">
                <a:ea typeface="Tahoma"/>
                <a:cs typeface="Tahoma"/>
              </a:rPr>
              <a:t>: Implementatie en evaluatie</a:t>
            </a:r>
          </a:p>
          <a:p>
            <a:pPr lvl="1">
              <a:lnSpc>
                <a:spcPct val="100000"/>
              </a:lnSpc>
              <a:spcBef>
                <a:spcPts val="800"/>
              </a:spcBef>
            </a:pPr>
            <a:endParaRPr lang="nl-NL" dirty="0">
              <a:ea typeface="Tahoma"/>
              <a:cs typeface="Tahoma"/>
            </a:endParaRPr>
          </a:p>
        </p:txBody>
      </p:sp>
      <p:pic>
        <p:nvPicPr>
          <p:cNvPr id="4" name="Afbeelding 1" descr="Image result for research and expertis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66825" cy="30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5222482"/>
      </p:ext>
    </p:extLst>
  </p:cSld>
  <p:clrMapOvr>
    <a:masterClrMapping/>
  </p:clrMapOvr>
</p:sld>
</file>

<file path=ppt/theme/theme1.xml><?xml version="1.0" encoding="utf-8"?>
<a:theme xmlns:a="http://schemas.openxmlformats.org/drawingml/2006/main" name="Theme4">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H - Tahoma">
      <a:majorFont>
        <a:latin typeface="Tahoma"/>
        <a:ea typeface=""/>
        <a:cs typeface=""/>
      </a:majorFont>
      <a:minorFont>
        <a:latin typeface="Tahoma"/>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4" id="{CC18F75A-2F8E-42B7-8D52-0A1BD7337746}" vid="{5B402732-7FF1-497C-9D1B-A17D4E7FC5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Theme4</Template>
  <TotalTime>835</TotalTime>
  <Words>1480</Words>
  <Application>Microsoft Macintosh PowerPoint</Application>
  <PresentationFormat>Breedbeeld</PresentationFormat>
  <Paragraphs>195</Paragraphs>
  <Slides>17</Slides>
  <Notes>2</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17</vt:i4>
      </vt:variant>
    </vt:vector>
  </HeadingPairs>
  <TitlesOfParts>
    <vt:vector size="22" baseType="lpstr">
      <vt:lpstr>Arial</vt:lpstr>
      <vt:lpstr>Calibri</vt:lpstr>
      <vt:lpstr>Tahoma</vt:lpstr>
      <vt:lpstr>Wingdings</vt:lpstr>
      <vt:lpstr>Theme4</vt:lpstr>
      <vt:lpstr>Ethiek van sociale media in de hulpverlening</vt:lpstr>
      <vt:lpstr>Overzicht </vt:lpstr>
      <vt:lpstr>Sociale media in de hulpverlening</vt:lpstr>
      <vt:lpstr>Sociale media in de hulpverlening</vt:lpstr>
      <vt:lpstr>Sociale media als fenomeen</vt:lpstr>
      <vt:lpstr>Sociale media als fenomeen</vt:lpstr>
      <vt:lpstr>Sociale media als fenomeen</vt:lpstr>
      <vt:lpstr>Ethiek van sociale media</vt:lpstr>
      <vt:lpstr>Ethiek van sociale media</vt:lpstr>
      <vt:lpstr>Ethiek van sociale media – Casus </vt:lpstr>
      <vt:lpstr>Ethiek van sociale media – Casus </vt:lpstr>
      <vt:lpstr>Ethiek van sociale media – Casus </vt:lpstr>
      <vt:lpstr>Ethiek van sociale media - Casus </vt:lpstr>
      <vt:lpstr>Ethiek van sociale media - Casus </vt:lpstr>
      <vt:lpstr>Ethiek van sociale media - Casus </vt:lpstr>
      <vt:lpstr>Ethiek van sociale media</vt:lpstr>
      <vt:lpstr>PowerPoint-presentatie</vt:lpstr>
    </vt:vector>
  </TitlesOfParts>
  <Company>KULeuven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Ethiek van sociale media</dc:title>
  <dc:creator>Tijs Vandemeulebroucke</dc:creator>
  <cp:lastModifiedBy>Alenka Le Compte (imec-Vrije Universiteit Brussel)</cp:lastModifiedBy>
  <cp:revision>34</cp:revision>
  <cp:lastPrinted>2020-12-08T21:57:52Z</cp:lastPrinted>
  <dcterms:created xsi:type="dcterms:W3CDTF">2020-12-07T10:17:20Z</dcterms:created>
  <dcterms:modified xsi:type="dcterms:W3CDTF">2021-01-06T07:43:45Z</dcterms:modified>
</cp:coreProperties>
</file>