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65" r:id="rId13"/>
    <p:sldId id="266" r:id="rId14"/>
    <p:sldId id="269" r:id="rId15"/>
    <p:sldId id="271" r:id="rId16"/>
    <p:sldId id="267" r:id="rId17"/>
    <p:sldId id="268" r:id="rId18"/>
    <p:sldId id="272" r:id="rId19"/>
    <p:sldId id="270" r:id="rId20"/>
    <p:sldId id="273" r:id="rId21"/>
    <p:sldId id="283" r:id="rId22"/>
    <p:sldId id="281" r:id="rId23"/>
    <p:sldId id="276" r:id="rId24"/>
    <p:sldId id="274" r:id="rId25"/>
    <p:sldId id="278" r:id="rId26"/>
    <p:sldId id="279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DDE"/>
    <a:srgbClr val="0350DB"/>
    <a:srgbClr val="F85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3B848-20E2-4B3D-9063-06A9DAC9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A3D0D3-6AC5-4BD7-AB7A-62BF6210F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55D587-1BB5-4C7B-A5C1-818D68D8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8D0C03-E236-4C44-A9ED-62559680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F351A8-747A-4394-863B-44EB0454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19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5E914-5E97-4967-A175-A7D70A2A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05CA31-B727-4805-955B-86907851C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D2049A-5DE7-405F-BCB8-5852CB4F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27D1B3-4389-4566-98F0-C57D33E40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F21258-0FD8-4F53-91D1-583B0360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99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975D23D-A9C0-4265-BCE3-2CEB448BC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B08F68A-8EFB-47F3-B7C8-C41633CFD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7ADD75-8E5E-4852-B62C-38D74777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396DAB-B807-4EA9-94CE-30727617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762FF9-23F7-4D2E-AB9A-7353EC40E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7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6377" y="6313055"/>
            <a:ext cx="6437249" cy="365125"/>
          </a:xfrm>
        </p:spPr>
        <p:txBody>
          <a:bodyPr/>
          <a:lstStyle/>
          <a:p>
            <a:r>
              <a:rPr lang="en-US"/>
              <a:t>Hier komt een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C3FF-59D2-0B47-A733-9ACEDE26619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7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377" y="6313055"/>
            <a:ext cx="6437249" cy="365125"/>
          </a:xfrm>
        </p:spPr>
        <p:txBody>
          <a:bodyPr/>
          <a:lstStyle/>
          <a:p>
            <a:r>
              <a:rPr lang="en-US"/>
              <a:t>Hier komt een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C3FF-59D2-0B47-A733-9ACEDE26619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C3FF-59D2-0B47-A733-9ACEDE26619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377" y="2807062"/>
            <a:ext cx="8102423" cy="88433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87DC9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376" y="3913766"/>
            <a:ext cx="9506824" cy="1725034"/>
          </a:xfrm>
        </p:spPr>
        <p:txBody>
          <a:bodyPr/>
          <a:lstStyle>
            <a:lvl1pPr marL="0" indent="0" algn="l">
              <a:buNone/>
              <a:defRPr>
                <a:solidFill>
                  <a:srgbClr val="187DC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377" y="6313055"/>
            <a:ext cx="6437249" cy="365125"/>
          </a:xfrm>
        </p:spPr>
        <p:txBody>
          <a:bodyPr/>
          <a:lstStyle/>
          <a:p>
            <a:r>
              <a:rPr lang="en-US"/>
              <a:t>Hier komt een footer</a:t>
            </a:r>
          </a:p>
        </p:txBody>
      </p:sp>
    </p:spTree>
    <p:extLst>
      <p:ext uri="{BB962C8B-B14F-4D97-AF65-F5344CB8AC3E}">
        <p14:creationId xmlns:p14="http://schemas.microsoft.com/office/powerpoint/2010/main" val="33379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8A866-B616-4099-8BF3-D0A0496B7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CAF1ED-6C3C-47BD-BF92-B9D559743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87AC6B-28FB-48CB-AD7A-E3B6695B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25147D-B12F-4CF2-A9D4-2F0E08F3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A2299A-9692-48A8-875D-7EF4878E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39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15DE4-E216-49C2-AA47-3FFBEBDA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E73684-3866-4698-A1C9-06DCBA33D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F8663-3F55-4544-B51F-6ACEAE22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A554FC-23F7-4EF6-B6B5-F8276552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D274AB-A33D-48BA-A509-1F8DCA75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F1FF2-1CB1-49FD-A5FC-F38470517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9B3758-AE82-40A2-9748-4DC7EC6DB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945331-F442-49B5-B7E1-9E0BA55A0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A4875D-5C75-4266-AD41-1BBE8480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CAC42A-E143-495E-B311-61F29F93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68F446-4AF2-48E2-8A06-607A2CA9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43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76402-E1E8-4AE1-A19D-3BFA9AC8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862E4C-7B05-4025-A616-C91F7257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5008FD-6D91-46F2-889D-B3A05D385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765C36-B4B3-4FCA-B573-832DA6E35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21BE462-C316-4DF7-9851-0C9FDEDD7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4B84B2-6C8E-4E5A-A7EC-E4572D9E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2CCCE7C-D59F-47AE-BFF4-3E331127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F60627-3F53-4516-BF18-CCFF2D3E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34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E78F3-65ED-4E93-9CE8-FF33C71C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6E32EE-061E-4955-8FCB-C089DD39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0C9875-401E-4704-9D6C-421E3AC7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5DCDB93-62AE-4889-B8C9-9314EB6E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76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3D48DD7-C8F4-4D92-BFD0-9BDF5DF5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DD56987-F145-41A8-92E6-1F7CCD72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056DC2-EC50-498E-802C-CBF8ADF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18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FD43C-1570-4E5B-904C-916EFDC0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4BC62-1DCF-4B8E-B391-F262B023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EF30DF-2DE7-44EB-A5DB-EC2EC5343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14E594-2451-4C82-B7F7-8F49B082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3C0C91-6EA2-4AF6-A1BD-F9810691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FDFB06-0FC2-4461-AC04-DA0C7BFD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75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8A913-CA31-457D-94DE-FE5D18F3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0FBC433-FD87-40A1-B134-1E473300F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2E5B46-8D83-4A3C-A8C0-972120D7C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1B42EB-2A59-426C-9297-2961F2DD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CB160E-8744-4A89-A5E0-573E3388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E55C36-0A78-415A-A9BC-FDCE46B1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21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122200-D351-4CDF-B6B4-C16ED68F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67CF80-7FF4-4102-B2B8-9960AF990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55E7A3-4A48-4F75-83B9-755810F26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CFBB1-FE35-46C8-A20C-90475E520F91}" type="datetimeFigureOut">
              <a:rPr lang="nl-BE" smtClean="0"/>
              <a:t>22-09-2020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B42449-E248-4C06-9733-0EDAE852F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0CA374-A291-41D8-83AB-D3875C5D8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1DE9B-A76B-4438-ACFD-2E3551CBFEC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130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377" y="6313055"/>
            <a:ext cx="1308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fld id="{85E6C6BB-60F8-7C43-8F94-AD5388815966}" type="datetime1">
              <a:rPr lang="nl-BE" smtClean="0"/>
              <a:pPr/>
              <a:t>22-09-2020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1433" y="6313055"/>
            <a:ext cx="6437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PT Sans"/>
                <a:cs typeface="PT Sans"/>
              </a:defRPr>
            </a:lvl1pPr>
          </a:lstStyle>
          <a:p>
            <a:r>
              <a:rPr lang="en-US" dirty="0" err="1"/>
              <a:t>Hierkomteen</a:t>
            </a:r>
            <a:r>
              <a:rPr lang="en-US" dirty="0"/>
              <a:t>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7891" y="6356351"/>
            <a:ext cx="494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PT Sans"/>
                <a:cs typeface="PT Sans"/>
              </a:defRPr>
            </a:lvl1pPr>
          </a:lstStyle>
          <a:p>
            <a:fld id="{F318C3FF-59D2-0B47-A733-9ACEDE26619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376" y="357602"/>
            <a:ext cx="10726024" cy="9412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376" y="1579792"/>
            <a:ext cx="10726024" cy="418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9" name="Picture 8" descr="logo_sint-niklaas_stad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421" y="6321400"/>
            <a:ext cx="1874979" cy="4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49" r:id="rId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187DC9"/>
          </a:solidFill>
          <a:latin typeface="PT Sans"/>
          <a:ea typeface="+mj-ea"/>
          <a:cs typeface="PT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50000"/>
        <a:buFontTx/>
        <a:buBlip>
          <a:blip r:embed="rId6"/>
        </a:buBlip>
        <a:defRPr sz="2400" kern="1200">
          <a:solidFill>
            <a:schemeClr val="tx1">
              <a:lumMod val="85000"/>
              <a:lumOff val="15000"/>
            </a:schemeClr>
          </a:solidFill>
          <a:latin typeface="PT Sans"/>
          <a:ea typeface="+mn-ea"/>
          <a:cs typeface="PT San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EC109"/>
        </a:buClr>
        <a:buFont typeface="Arial"/>
        <a:buChar char="–"/>
        <a:defRPr sz="2400" kern="1200">
          <a:solidFill>
            <a:schemeClr val="tx1">
              <a:lumMod val="85000"/>
              <a:lumOff val="15000"/>
            </a:schemeClr>
          </a:solidFill>
          <a:latin typeface="PT Sans"/>
          <a:ea typeface="+mn-ea"/>
          <a:cs typeface="PT San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EC109"/>
        </a:buClr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PT Sans"/>
          <a:ea typeface="+mn-ea"/>
          <a:cs typeface="PT San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EEC109"/>
        </a:buClr>
        <a:buFont typeface="Arial"/>
        <a:buChar char="–"/>
        <a:defRPr sz="1800" kern="1200">
          <a:solidFill>
            <a:schemeClr val="tx1">
              <a:lumMod val="85000"/>
              <a:lumOff val="15000"/>
            </a:schemeClr>
          </a:solidFill>
          <a:latin typeface="PT Sans"/>
          <a:ea typeface="+mn-ea"/>
          <a:cs typeface="PT San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EC109"/>
        </a:buClr>
        <a:buFont typeface="Arial"/>
        <a:buChar char="»"/>
        <a:defRPr sz="1800" kern="1200">
          <a:solidFill>
            <a:schemeClr val="tx1">
              <a:lumMod val="85000"/>
              <a:lumOff val="15000"/>
            </a:schemeClr>
          </a:solidFill>
          <a:latin typeface="PT Sans"/>
          <a:ea typeface="+mn-ea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ieter.malengier@sint-niklaas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inclusie.b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awijs.be/" TargetMode="External"/><Relationship Id="rId4" Type="http://schemas.openxmlformats.org/officeDocument/2006/relationships/hyperlink" Target="https://www.linc-vzw.be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sara.janssens@sint-niklaas.be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urconnect.b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gegno.be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nt-niklaas.bibliotheek.be/digibib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9B15421-0D5D-44F9-8D8C-0A93E8A16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1" b="39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D8D93F-DD6C-4046-AC64-B0183FFB7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  <a:endParaRPr lang="nl-BE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802F0E-0BDB-4E39-9B2A-91685BB1B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47500" lnSpcReduction="20000"/>
          </a:bodyPr>
          <a:lstStyle/>
          <a:p>
            <a:r>
              <a:rPr lang="nl-B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Pieter Malengier</a:t>
            </a:r>
          </a:p>
          <a:p>
            <a:r>
              <a:rPr lang="nl-BE" sz="2000" dirty="0">
                <a:hlinkClick r:id="rId3"/>
              </a:rPr>
              <a:t>Pieter.malengier@sint-niklaas.be</a:t>
            </a:r>
            <a:r>
              <a:rPr lang="nl-BE" sz="2000" dirty="0"/>
              <a:t> </a:t>
            </a:r>
          </a:p>
          <a:p>
            <a:r>
              <a:rPr lang="nl-BE" sz="2000" dirty="0"/>
              <a:t>23 september 2020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7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A88943E-E2FB-4F68-B5F6-83A37F019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033" y="643467"/>
            <a:ext cx="7761933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A62DED-6EE4-45DF-B583-A136A16A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nl-BE" sz="360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A62D4B4-9AAC-41F0-84D2-33988CBE5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573" y="914400"/>
            <a:ext cx="7356877" cy="5627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4B7603-151D-4640-BAC1-5F5A6AEF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nl-BE" sz="360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A2D1256-C814-499E-86AA-3D0F51F08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481" y="1014884"/>
            <a:ext cx="7261436" cy="54361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F9236E-D552-487B-8FE7-B84717F7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/>
          </a:p>
        </p:txBody>
      </p:sp>
      <p:sp>
        <p:nvSpPr>
          <p:cNvPr id="6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C53CFAB-C819-4E82-AB69-C4B9C0853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705"/>
          <a:stretch/>
        </p:blipFill>
        <p:spPr>
          <a:xfrm>
            <a:off x="930165" y="80889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8721277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67441A8-B86B-4C11-A2DE-DA157B60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74" r="1024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E9357C-841D-447A-8B70-3B2586BA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08" y="643467"/>
            <a:ext cx="885878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E0C902-31F8-4318-AED0-8D5068A1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34" y="513311"/>
            <a:ext cx="9048504" cy="56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776882A-8002-4907-ACC0-E702EF3C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117" y="238993"/>
            <a:ext cx="4798381" cy="63800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8836CB-C88C-4B2F-BEA3-29F0F5C65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939">
            <a:off x="1414841" y="1572052"/>
            <a:ext cx="8120149" cy="456677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94E6FA2-A2E2-4D21-AB08-601CAAF4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6064">
            <a:off x="8166838" y="2051916"/>
            <a:ext cx="2960440" cy="39472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FFA7B6-46CD-427B-AF44-BF614CC8D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057" y="1762027"/>
            <a:ext cx="5408923" cy="40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15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AD3E60B-9E74-4C8B-8F20-57E9BF374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186"/>
            <a:ext cx="1979190" cy="19791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CDFCDC9-E2E5-4A9A-861A-8B89FC7BA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82" r="17436"/>
          <a:stretch/>
        </p:blipFill>
        <p:spPr>
          <a:xfrm>
            <a:off x="10389723" y="0"/>
            <a:ext cx="1751239" cy="16002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EF5F50E-62A4-4EB6-8B13-77C6C3695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20" y="1958124"/>
            <a:ext cx="3016242" cy="117298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390B050-C403-4036-BB6A-C2EA21154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269" y="3633420"/>
            <a:ext cx="3064693" cy="105947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24DCC36-3509-4F97-AAB1-80A55931A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909" y="5364352"/>
            <a:ext cx="2381250" cy="140017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D372D67-D66C-422F-827D-11C3853C0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79" y="5415297"/>
            <a:ext cx="3006551" cy="129828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FC982747-6F1E-4F08-B8F3-19AD84EC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3" y="2739274"/>
            <a:ext cx="2143125" cy="214312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2BF1AA2-B0E4-49AA-B5F2-75B5762F58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39" t="6806" r="17923" b="-6806"/>
          <a:stretch/>
        </p:blipFill>
        <p:spPr>
          <a:xfrm>
            <a:off x="3952680" y="283708"/>
            <a:ext cx="4048816" cy="15500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64EF4E-362F-47B5-8304-B28E60A85A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5224"/>
          <a:stretch/>
        </p:blipFill>
        <p:spPr>
          <a:xfrm>
            <a:off x="3497497" y="1390449"/>
            <a:ext cx="4809293" cy="40771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5145C28-9837-4BEB-B309-4B2BFF7BA5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8857" y="5669862"/>
            <a:ext cx="3256462" cy="11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5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37FEA1-559E-4F4B-95E4-A0809E21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14" y="61930"/>
            <a:ext cx="5238750" cy="6200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AFB8F2-9C28-4935-8F68-7B873BD9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889" y="5903117"/>
            <a:ext cx="2341267" cy="6627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br>
              <a:rPr lang="en-US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5A84FD-2C60-447E-9638-F80A38E09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8" y="773723"/>
            <a:ext cx="5130311" cy="5792176"/>
          </a:xfrm>
        </p:spPr>
        <p:txBody>
          <a:bodyPr>
            <a:normAutofit/>
          </a:bodyPr>
          <a:lstStyle/>
          <a:p>
            <a:r>
              <a:rPr lang="nl-BE" dirty="0"/>
              <a:t>Digitale week sinds 2006. Vlaams Steunpunt Nieuwe Geletterdheid (VSNG) nu </a:t>
            </a:r>
            <a:r>
              <a:rPr lang="nl-BE" dirty="0">
                <a:hlinkClick r:id="rId3"/>
              </a:rPr>
              <a:t>het e-inclusieplatform</a:t>
            </a:r>
            <a:r>
              <a:rPr lang="nl-BE" dirty="0"/>
              <a:t>.</a:t>
            </a:r>
          </a:p>
          <a:p>
            <a:r>
              <a:rPr lang="nl-BE" b="1" dirty="0">
                <a:hlinkClick r:id="rId4"/>
              </a:rPr>
              <a:t>LINC vzw </a:t>
            </a:r>
            <a:r>
              <a:rPr lang="nl-BE" b="1" dirty="0"/>
              <a:t> </a:t>
            </a:r>
            <a:r>
              <a:rPr lang="nl-BE" dirty="0"/>
              <a:t>nam</a:t>
            </a:r>
            <a:r>
              <a:rPr lang="nl-BE" b="1" dirty="0"/>
              <a:t> </a:t>
            </a:r>
            <a:r>
              <a:rPr lang="nl-BE" dirty="0"/>
              <a:t>over. </a:t>
            </a:r>
          </a:p>
          <a:p>
            <a:r>
              <a:rPr lang="nl-BE" b="1" dirty="0"/>
              <a:t>LOCUS/</a:t>
            </a:r>
            <a:r>
              <a:rPr lang="nl-BE" b="1" dirty="0" err="1"/>
              <a:t>Bibnet</a:t>
            </a:r>
            <a:r>
              <a:rPr lang="nl-BE" dirty="0"/>
              <a:t> en </a:t>
            </a:r>
            <a:r>
              <a:rPr lang="nl-BE" b="1" dirty="0">
                <a:hlinkClick r:id="rId5"/>
              </a:rPr>
              <a:t>Mediawijs.be </a:t>
            </a:r>
            <a:r>
              <a:rPr lang="nl-BE" dirty="0"/>
              <a:t>namen de handschoen op en bundelden de krachten om de digitale week verder uit te rollen.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1800" i="1" dirty="0"/>
              <a:t>Missie BP 2010 “… om digitale producten in de kijker te zetten en een blik op de (digitale) toekomst bieden…”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91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07209-4FA1-4981-ADC3-919EA258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600" dirty="0"/>
              <a:t>Werken aan e-inclusie vanuit integrale toegankelijkheid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5BACDF-E92E-47DB-993C-395500AB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83" y="1794945"/>
            <a:ext cx="10726024" cy="4180054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rgbClr val="187DC9"/>
                </a:solidFill>
                <a:ea typeface="+mj-ea"/>
              </a:rPr>
              <a:t>Strategisch programma Iedereen mee</a:t>
            </a:r>
          </a:p>
          <a:p>
            <a:r>
              <a:rPr lang="nl-BE" sz="3200" dirty="0">
                <a:solidFill>
                  <a:srgbClr val="187DC9"/>
                </a:solidFill>
                <a:ea typeface="+mj-ea"/>
              </a:rPr>
              <a:t>Nieuw diversiteitsprogramma met 6 pijlers </a:t>
            </a:r>
          </a:p>
          <a:p>
            <a:r>
              <a:rPr lang="nl-BE" sz="3200" dirty="0">
                <a:solidFill>
                  <a:srgbClr val="187DC9"/>
                </a:solidFill>
                <a:ea typeface="+mj-ea"/>
              </a:rPr>
              <a:t>Inclusief werken</a:t>
            </a:r>
          </a:p>
          <a:p>
            <a:r>
              <a:rPr lang="nl-BE" sz="3200" dirty="0">
                <a:solidFill>
                  <a:srgbClr val="187DC9"/>
                </a:solidFill>
                <a:ea typeface="+mj-ea"/>
              </a:rPr>
              <a:t>Nieuwe functie-invulling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Sara Janssens 				</a:t>
            </a:r>
            <a:r>
              <a:rPr lang="en-US" dirty="0">
                <a:hlinkClick r:id="rId2"/>
              </a:rPr>
              <a:t>sara.janssens@sint-niklaas.be</a:t>
            </a:r>
            <a:r>
              <a:rPr lang="en-US" dirty="0"/>
              <a:t> of 03 778 37 19</a:t>
            </a:r>
          </a:p>
        </p:txBody>
      </p:sp>
    </p:spTree>
    <p:extLst>
      <p:ext uri="{BB962C8B-B14F-4D97-AF65-F5344CB8AC3E}">
        <p14:creationId xmlns:p14="http://schemas.microsoft.com/office/powerpoint/2010/main" val="123576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E2C0B7-A044-4162-A396-967B0BDD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defTabSz="457200">
              <a:spcBef>
                <a:spcPct val="20000"/>
              </a:spcBef>
              <a:buSzPct val="50000"/>
              <a:buBlip>
                <a:blip r:embed="rId2"/>
              </a:buBlip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Hefboom= Coronaperiode</a:t>
            </a:r>
          </a:p>
          <a:p>
            <a:pPr marL="342900" indent="-342900" defTabSz="457200">
              <a:spcBef>
                <a:spcPct val="20000"/>
              </a:spcBef>
              <a:buSzPct val="50000"/>
              <a:buBlip>
                <a:blip r:embed="rId2"/>
              </a:buBlip>
            </a:pPr>
            <a:endParaRPr lang="nl-BE" sz="3200" dirty="0">
              <a:solidFill>
                <a:srgbClr val="187DC9"/>
              </a:solidFill>
              <a:latin typeface="PT Sans"/>
              <a:ea typeface="+mj-ea"/>
            </a:endParaRPr>
          </a:p>
          <a:p>
            <a:pPr marL="342900" indent="-342900" defTabSz="457200">
              <a:spcBef>
                <a:spcPct val="20000"/>
              </a:spcBef>
              <a:buSzPct val="50000"/>
              <a:buBlip>
                <a:blip r:embed="rId2"/>
              </a:buBlip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Noden staan extra in de verf</a:t>
            </a:r>
          </a:p>
          <a:p>
            <a:pPr marL="342900" indent="-342900" defTabSz="457200">
              <a:spcBef>
                <a:spcPct val="20000"/>
              </a:spcBef>
              <a:buSzPct val="50000"/>
              <a:buBlip>
                <a:blip r:embed="rId2"/>
              </a:buBlip>
            </a:pPr>
            <a:endParaRPr lang="nl-BE" sz="3200" dirty="0">
              <a:solidFill>
                <a:srgbClr val="187DC9"/>
              </a:solidFill>
              <a:latin typeface="PT Sans"/>
              <a:ea typeface="+mj-ea"/>
            </a:endParaRPr>
          </a:p>
          <a:p>
            <a:pPr marL="342900" indent="-342900" defTabSz="457200">
              <a:spcBef>
                <a:spcPct val="20000"/>
              </a:spcBef>
              <a:buSzPct val="50000"/>
              <a:buBlip>
                <a:blip r:embed="rId2"/>
              </a:buBlip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Marge op budgetten</a:t>
            </a:r>
          </a:p>
          <a:p>
            <a:endParaRPr lang="nl-BE" dirty="0"/>
          </a:p>
        </p:txBody>
      </p:sp>
      <p:pic>
        <p:nvPicPr>
          <p:cNvPr id="14" name="Picture 9" descr="logo_sint-niklaas_stad_rgb.png">
            <a:extLst>
              <a:ext uri="{FF2B5EF4-FFF2-40B4-BE49-F238E27FC236}">
                <a16:creationId xmlns:a16="http://schemas.microsoft.com/office/drawing/2014/main" id="{0EE0CB26-019B-442C-8BAA-B71A10BAB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66" y="5923654"/>
            <a:ext cx="2946013" cy="8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DCE85C7-3002-4034-927D-F32C76BD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68087" cy="1356099"/>
          </a:xfrm>
        </p:spPr>
        <p:txBody>
          <a:bodyPr/>
          <a:lstStyle/>
          <a:p>
            <a:r>
              <a:rPr lang="nl-BE" dirty="0">
                <a:solidFill>
                  <a:srgbClr val="187DC9"/>
                </a:solidFill>
                <a:latin typeface="PT Sans"/>
              </a:rPr>
              <a:t>Nieuwe acties vormgeven?</a:t>
            </a:r>
            <a:br>
              <a:rPr lang="nl-BE" dirty="0">
                <a:solidFill>
                  <a:srgbClr val="187DC9"/>
                </a:solidFill>
                <a:latin typeface="PT Sans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E2C0B7-A044-4162-A396-967B0BDD0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140"/>
          </a:xfrm>
        </p:spPr>
        <p:txBody>
          <a:bodyPr/>
          <a:lstStyle/>
          <a:p>
            <a:pPr defTabSz="457200">
              <a:spcBef>
                <a:spcPct val="0"/>
              </a:spcBef>
              <a:buFontTx/>
              <a:buChar char="-"/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Wat is de startbasis?</a:t>
            </a:r>
          </a:p>
          <a:p>
            <a:pPr marL="0" indent="0" defTabSz="457200">
              <a:spcBef>
                <a:spcPct val="0"/>
              </a:spcBef>
              <a:buNone/>
            </a:pPr>
            <a:endParaRPr lang="nl-BE" sz="3200" dirty="0">
              <a:solidFill>
                <a:srgbClr val="187DC9"/>
              </a:solidFill>
              <a:latin typeface="PT Sans"/>
              <a:ea typeface="+mj-ea"/>
            </a:endParaRPr>
          </a:p>
          <a:p>
            <a:pPr defTabSz="457200">
              <a:spcBef>
                <a:spcPct val="0"/>
              </a:spcBef>
              <a:buFontTx/>
              <a:buChar char="-"/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Onderzoek en cijfers</a:t>
            </a:r>
          </a:p>
          <a:p>
            <a:pPr marL="0" indent="0" defTabSz="457200">
              <a:spcBef>
                <a:spcPct val="0"/>
              </a:spcBef>
              <a:buNone/>
            </a:pPr>
            <a:endParaRPr lang="nl-BE" sz="3200" dirty="0">
              <a:solidFill>
                <a:srgbClr val="187DC9"/>
              </a:solidFill>
              <a:latin typeface="PT Sans"/>
              <a:ea typeface="+mj-ea"/>
            </a:endParaRPr>
          </a:p>
          <a:p>
            <a:pPr defTabSz="457200">
              <a:spcBef>
                <a:spcPct val="0"/>
              </a:spcBef>
              <a:buFontTx/>
              <a:buChar char="-"/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Gedragenheid binnen je organisatie en buiten je organisatie</a:t>
            </a:r>
          </a:p>
          <a:p>
            <a:pPr marL="0" indent="0" defTabSz="457200">
              <a:spcBef>
                <a:spcPct val="0"/>
              </a:spcBef>
              <a:buNone/>
            </a:pPr>
            <a:endParaRPr lang="nl-BE" sz="3200" dirty="0">
              <a:solidFill>
                <a:srgbClr val="187DC9"/>
              </a:solidFill>
              <a:latin typeface="PT Sans"/>
              <a:ea typeface="+mj-ea"/>
            </a:endParaRPr>
          </a:p>
          <a:p>
            <a:pPr marL="0" indent="0" defTabSz="457200">
              <a:spcBef>
                <a:spcPct val="0"/>
              </a:spcBef>
              <a:buNone/>
            </a:pPr>
            <a:r>
              <a:rPr lang="nl-BE" sz="3200" dirty="0">
                <a:solidFill>
                  <a:srgbClr val="187DC9"/>
                </a:solidFill>
                <a:latin typeface="PT Sans"/>
                <a:ea typeface="+mj-ea"/>
              </a:rPr>
              <a:t>- Verschillende sporen en ruime doelgroepen</a:t>
            </a:r>
          </a:p>
          <a:p>
            <a:endParaRPr lang="nl-BE" dirty="0"/>
          </a:p>
        </p:txBody>
      </p:sp>
      <p:pic>
        <p:nvPicPr>
          <p:cNvPr id="18" name="Picture 9" descr="logo_sint-niklaas_stad_rgb.png">
            <a:extLst>
              <a:ext uri="{FF2B5EF4-FFF2-40B4-BE49-F238E27FC236}">
                <a16:creationId xmlns:a16="http://schemas.microsoft.com/office/drawing/2014/main" id="{E5BEC0A3-0C27-4F05-9BCD-A6A04912D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66" y="5923654"/>
            <a:ext cx="2946013" cy="8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3999" y="1"/>
            <a:ext cx="10460019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6283" y="2807062"/>
            <a:ext cx="6076817" cy="1586707"/>
          </a:xfrm>
        </p:spPr>
        <p:txBody>
          <a:bodyPr>
            <a:normAutofit fontScale="90000"/>
          </a:bodyPr>
          <a:lstStyle/>
          <a:p>
            <a:r>
              <a:rPr lang="en-US" dirty="0"/>
              <a:t>Spring </a:t>
            </a:r>
            <a:r>
              <a:rPr lang="en-US" dirty="0" err="1"/>
              <a:t>mee</a:t>
            </a:r>
            <a:r>
              <a:rPr lang="en-US" dirty="0"/>
              <a:t> op 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trein</a:t>
            </a:r>
            <a:br>
              <a:rPr lang="en-US" dirty="0"/>
            </a:br>
            <a:r>
              <a:rPr lang="en-US" dirty="0" err="1"/>
              <a:t>Digicheque</a:t>
            </a:r>
            <a:r>
              <a:rPr lang="en-US" dirty="0"/>
              <a:t> </a:t>
            </a:r>
            <a:r>
              <a:rPr lang="en-US" dirty="0" err="1"/>
              <a:t>Beego</a:t>
            </a:r>
            <a:endParaRPr lang="en-US" dirty="0"/>
          </a:p>
        </p:txBody>
      </p:sp>
      <p:pic>
        <p:nvPicPr>
          <p:cNvPr id="8" name="Picture 7" descr="skl_logoblok_w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03" y="5501106"/>
            <a:ext cx="4008773" cy="1356895"/>
          </a:xfrm>
          <a:prstGeom prst="rect">
            <a:avLst/>
          </a:prstGeom>
        </p:spPr>
      </p:pic>
      <p:pic>
        <p:nvPicPr>
          <p:cNvPr id="10" name="Picture 9" descr="logo_sint-niklaas_stad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66" y="5923654"/>
            <a:ext cx="2946013" cy="875632"/>
          </a:xfrm>
          <a:prstGeom prst="rect">
            <a:avLst/>
          </a:prstGeom>
        </p:spPr>
      </p:pic>
      <p:pic>
        <p:nvPicPr>
          <p:cNvPr id="13" name="Picture 12" descr="skl_titelblok_blau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9532" cy="2130552"/>
          </a:xfrm>
          <a:prstGeom prst="rect">
            <a:avLst/>
          </a:prstGeom>
        </p:spPr>
      </p:pic>
      <p:sp>
        <p:nvSpPr>
          <p:cNvPr id="15" name="Date Placeholder 3"/>
          <p:cNvSpPr txBox="1">
            <a:spLocks/>
          </p:cNvSpPr>
          <p:nvPr/>
        </p:nvSpPr>
        <p:spPr>
          <a:xfrm>
            <a:off x="2166584" y="6355040"/>
            <a:ext cx="981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PT Sans"/>
                <a:ea typeface="+mn-ea"/>
                <a:cs typeface="PT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/>
          </a:p>
        </p:txBody>
      </p:sp>
      <p:pic>
        <p:nvPicPr>
          <p:cNvPr id="6" name="Afbeelding 5" descr="Afbeelding met object, tekening, klok, teken&#10;&#10;Automatisch gegenereerde beschrijving">
            <a:extLst>
              <a:ext uri="{FF2B5EF4-FFF2-40B4-BE49-F238E27FC236}">
                <a16:creationId xmlns:a16="http://schemas.microsoft.com/office/drawing/2014/main" id="{AF1DCF34-23BB-4F1C-A885-85B380AE7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102" y="395287"/>
            <a:ext cx="3147329" cy="212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3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Individuele</a:t>
            </a:r>
            <a:r>
              <a:rPr lang="en-US" dirty="0"/>
              <a:t>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huis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Aanbod </a:t>
            </a:r>
            <a:r>
              <a:rPr lang="nl-BE" b="1" dirty="0" err="1"/>
              <a:t>Beego</a:t>
            </a:r>
            <a:endParaRPr lang="nl-BE" dirty="0"/>
          </a:p>
          <a:p>
            <a:r>
              <a:rPr lang="nl-BE" b="1" dirty="0"/>
              <a:t>Studenten ICT</a:t>
            </a:r>
            <a:r>
              <a:rPr lang="nl-BE" dirty="0"/>
              <a:t> komen aan huis</a:t>
            </a:r>
          </a:p>
          <a:p>
            <a:r>
              <a:rPr lang="nl-BE" b="1" dirty="0" err="1"/>
              <a:t>Digicheque</a:t>
            </a:r>
            <a:r>
              <a:rPr lang="nl-BE" b="1" dirty="0"/>
              <a:t> </a:t>
            </a:r>
            <a:r>
              <a:rPr lang="nl-BE" dirty="0"/>
              <a:t>: reële kost 40 euro per uur </a:t>
            </a:r>
          </a:p>
          <a:p>
            <a:r>
              <a:rPr lang="nl-BE" b="1" dirty="0"/>
              <a:t>Lokaal bestuur komt tussen</a:t>
            </a:r>
            <a:r>
              <a:rPr lang="nl-BE" dirty="0"/>
              <a:t>:</a:t>
            </a:r>
          </a:p>
          <a:p>
            <a:pPr lvl="1"/>
            <a:r>
              <a:rPr lang="nl-BE" dirty="0"/>
              <a:t>symbolische euro voor cliënten, mensen met leefloon en aanvullende steun</a:t>
            </a:r>
          </a:p>
          <a:p>
            <a:pPr lvl="1"/>
            <a:r>
              <a:rPr lang="nl-BE" dirty="0"/>
              <a:t>3 euro voor mensen met een kansenpas ( recht op VT)</a:t>
            </a:r>
          </a:p>
          <a:p>
            <a:pPr lvl="1"/>
            <a:r>
              <a:rPr lang="nl-BE" dirty="0"/>
              <a:t>20 euro voor de brede bevolking</a:t>
            </a:r>
          </a:p>
          <a:p>
            <a:pPr lvl="1"/>
            <a:r>
              <a:rPr lang="nl-BE" dirty="0"/>
              <a:t>Tot eind 2021</a:t>
            </a:r>
          </a:p>
          <a:p>
            <a:pPr lvl="1"/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5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Aanvullend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piste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toegang</a:t>
            </a:r>
            <a:r>
              <a:rPr lang="en-US" dirty="0"/>
              <a:t> tot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Veel complexer</a:t>
            </a:r>
          </a:p>
          <a:p>
            <a:r>
              <a:rPr lang="nl-BE" b="1" dirty="0"/>
              <a:t>Neutraliteit, dubbele steun vermijden</a:t>
            </a:r>
            <a:endParaRPr lang="nl-BE" dirty="0"/>
          </a:p>
          <a:p>
            <a:r>
              <a:rPr lang="nl-BE" b="1" dirty="0"/>
              <a:t>Technisch verhaal</a:t>
            </a:r>
            <a:endParaRPr lang="nl-BE" dirty="0"/>
          </a:p>
          <a:p>
            <a:r>
              <a:rPr lang="nl-BE" b="1" dirty="0"/>
              <a:t>…</a:t>
            </a:r>
            <a:endParaRPr lang="nl-BE" dirty="0"/>
          </a:p>
          <a:p>
            <a:pPr lvl="1"/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8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37FEA1-559E-4F4B-95E4-A0809E21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14" y="61930"/>
            <a:ext cx="5238750" cy="6200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AFB8F2-9C28-4935-8F68-7B873BD9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889" y="5903117"/>
            <a:ext cx="2341267" cy="6627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br>
              <a:rPr lang="en-US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5A84FD-2C60-447E-9638-F80A38E09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95" y="442332"/>
            <a:ext cx="5833905" cy="63235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2016 B</a:t>
            </a:r>
            <a:r>
              <a:rPr lang="nl-BE" dirty="0" err="1"/>
              <a:t>ibnet</a:t>
            </a:r>
            <a:r>
              <a:rPr lang="nl-BE" dirty="0"/>
              <a:t> en Locus wordt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nl-BE" dirty="0"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Cultuurconnect</a:t>
            </a:r>
            <a:r>
              <a:rPr lang="nl-BE" dirty="0"/>
              <a:t> gaat voor digitale innovatie in kunst en cultuur samen met lokale cultuurhuizen, overheden, technologiespelers en artistieke initiatieven. We ondersteunen Vlaamse gemeenten bij de digitale uitdagingen van hun cultuurbeleid</a:t>
            </a:r>
          </a:p>
          <a:p>
            <a:r>
              <a:rPr lang="nl-BE" dirty="0"/>
              <a:t>Andere focus. Geen ondersteuning van publieksactiviteiten meer zoals Bibliotheekweek, Digitale week, Voorleesweek, … </a:t>
            </a:r>
          </a:p>
          <a:p>
            <a:r>
              <a:rPr lang="nl-BE" dirty="0"/>
              <a:t>Andere scope. Verbinding Bibliotheken, </a:t>
            </a:r>
            <a:r>
              <a:rPr lang="nl-BE" dirty="0" err="1"/>
              <a:t>CC’s</a:t>
            </a:r>
            <a:r>
              <a:rPr lang="nl-BE" dirty="0"/>
              <a:t> en </a:t>
            </a:r>
            <a:r>
              <a:rPr lang="nl-BE" dirty="0" err="1"/>
              <a:t>GC’s</a:t>
            </a:r>
            <a:r>
              <a:rPr lang="nl-BE" dirty="0"/>
              <a:t>.</a:t>
            </a:r>
          </a:p>
          <a:p>
            <a:r>
              <a:rPr lang="nl-BE" dirty="0"/>
              <a:t>Diensten, events en opleidingen + experimenten.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4CAB3B-7399-4913-BCBE-018221DF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682" y="323204"/>
            <a:ext cx="17621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4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4FA4E74-5DC6-4E24-A1FE-60FFA96E2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2" r="12543" b="-1"/>
          <a:stretch/>
        </p:blipFill>
        <p:spPr>
          <a:xfrm>
            <a:off x="3706446" y="1858945"/>
            <a:ext cx="4754266" cy="351692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A416433-D75B-4916-A4C2-B1BEA7D899A5}"/>
              </a:ext>
            </a:extLst>
          </p:cNvPr>
          <p:cNvSpPr txBox="1"/>
          <p:nvPr/>
        </p:nvSpPr>
        <p:spPr>
          <a:xfrm>
            <a:off x="843173" y="391886"/>
            <a:ext cx="387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Digitale</a:t>
            </a:r>
            <a:r>
              <a:rPr lang="en-US" b="1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maand</a:t>
            </a:r>
            <a:r>
              <a:rPr lang="en-US" b="1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&gt;&gt; </a:t>
            </a:r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Digitale</a:t>
            </a:r>
            <a:r>
              <a:rPr lang="en-US" b="1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maand</a:t>
            </a:r>
            <a:r>
              <a:rPr lang="en-US" b="1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US" b="1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- </a:t>
            </a:r>
            <a:r>
              <a:rPr lang="en-US" b="1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november</a:t>
            </a:r>
            <a:endParaRPr lang="nl-BE" b="1" dirty="0">
              <a:solidFill>
                <a:srgbClr val="064DD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77E3E53-E57D-4297-95E1-460853083DE6}"/>
              </a:ext>
            </a:extLst>
          </p:cNvPr>
          <p:cNvSpPr txBox="1"/>
          <p:nvPr/>
        </p:nvSpPr>
        <p:spPr>
          <a:xfrm>
            <a:off x="7244862" y="492369"/>
            <a:ext cx="353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Nood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vraag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groot</a:t>
            </a:r>
            <a:endParaRPr lang="nl-BE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A6F492-C9B7-4263-B514-CC5DFF79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42502">
            <a:off x="6976421" y="-137214"/>
            <a:ext cx="2505380" cy="162849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34A3BA2-C327-442E-9BAA-6C867E58F1C0}"/>
              </a:ext>
            </a:extLst>
          </p:cNvPr>
          <p:cNvSpPr txBox="1"/>
          <p:nvPr/>
        </p:nvSpPr>
        <p:spPr>
          <a:xfrm>
            <a:off x="9103808" y="2990086"/>
            <a:ext cx="2612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Structureel</a:t>
            </a:r>
            <a:r>
              <a:rPr lang="en-US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aanbod</a:t>
            </a:r>
            <a:r>
              <a:rPr lang="nl-BE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endParaRPr lang="nl-BE" dirty="0">
              <a:solidFill>
                <a:srgbClr val="0350D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nl-BE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Digitale geletterdheid</a:t>
            </a:r>
          </a:p>
          <a:p>
            <a:r>
              <a:rPr lang="nl-BE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E-inclusie</a:t>
            </a:r>
          </a:p>
          <a:p>
            <a:r>
              <a:rPr lang="nl-BE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Mediawijsheid</a:t>
            </a:r>
          </a:p>
          <a:p>
            <a:r>
              <a:rPr lang="nl-BE" dirty="0">
                <a:solidFill>
                  <a:srgbClr val="0350D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STE(A)M</a:t>
            </a:r>
          </a:p>
          <a:p>
            <a:endParaRPr lang="en-US" dirty="0"/>
          </a:p>
        </p:txBody>
      </p:sp>
      <p:sp>
        <p:nvSpPr>
          <p:cNvPr id="15" name="Pijl: gekromd links 14">
            <a:extLst>
              <a:ext uri="{FF2B5EF4-FFF2-40B4-BE49-F238E27FC236}">
                <a16:creationId xmlns:a16="http://schemas.microsoft.com/office/drawing/2014/main" id="{ADC1207D-80BC-4F33-99AD-B7AEBC7BFE34}"/>
              </a:ext>
            </a:extLst>
          </p:cNvPr>
          <p:cNvSpPr/>
          <p:nvPr/>
        </p:nvSpPr>
        <p:spPr>
          <a:xfrm rot="5400000">
            <a:off x="4996444" y="1754664"/>
            <a:ext cx="1590404" cy="82271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FDF1878-B24D-4FA5-9C5B-FDB1897C24C7}"/>
              </a:ext>
            </a:extLst>
          </p:cNvPr>
          <p:cNvSpPr txBox="1"/>
          <p:nvPr/>
        </p:nvSpPr>
        <p:spPr>
          <a:xfrm>
            <a:off x="1034980" y="3617406"/>
            <a:ext cx="25939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Laagdrempelig</a:t>
            </a:r>
            <a:endParaRPr lang="en-US" dirty="0">
              <a:solidFill>
                <a:srgbClr val="064DD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Samen</a:t>
            </a:r>
            <a:r>
              <a:rPr lang="en-US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</a:p>
          <a:p>
            <a:r>
              <a:rPr lang="en-US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Focus op </a:t>
            </a:r>
            <a:r>
              <a:rPr lang="en-US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doelgroepen</a:t>
            </a:r>
            <a:endParaRPr lang="en-US" dirty="0">
              <a:solidFill>
                <a:srgbClr val="064DD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dirty="0">
              <a:solidFill>
                <a:srgbClr val="064DD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Investeren</a:t>
            </a:r>
            <a:r>
              <a:rPr lang="en-US" dirty="0">
                <a:solidFill>
                  <a:srgbClr val="064DD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    </a:t>
            </a:r>
            <a:endParaRPr lang="nl-B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5EEE54B-D786-47A2-A842-C2F1DEAA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190" y="4604150"/>
            <a:ext cx="376395" cy="45167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82CA30E-1EA7-43C3-901F-F45069BAE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522" y="4589600"/>
            <a:ext cx="431811" cy="431811"/>
          </a:xfrm>
          <a:prstGeom prst="rect">
            <a:avLst/>
          </a:prstGeom>
        </p:spPr>
      </p:pic>
      <p:pic>
        <p:nvPicPr>
          <p:cNvPr id="19" name="Afbeelding 18">
            <a:hlinkClick r:id="rId6"/>
            <a:extLst>
              <a:ext uri="{FF2B5EF4-FFF2-40B4-BE49-F238E27FC236}">
                <a16:creationId xmlns:a16="http://schemas.microsoft.com/office/drawing/2014/main" id="{E2EDC5C6-5E62-416A-809C-3785C72FFD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609" r="55333"/>
          <a:stretch/>
        </p:blipFill>
        <p:spPr>
          <a:xfrm rot="20500893">
            <a:off x="109187" y="1699930"/>
            <a:ext cx="2399589" cy="1081693"/>
          </a:xfrm>
          <a:prstGeom prst="rect">
            <a:avLst/>
          </a:prstGeom>
        </p:spPr>
      </p:pic>
      <p:pic>
        <p:nvPicPr>
          <p:cNvPr id="20" name="Afbeelding 19">
            <a:hlinkClick r:id="rId8"/>
            <a:extLst>
              <a:ext uri="{FF2B5EF4-FFF2-40B4-BE49-F238E27FC236}">
                <a16:creationId xmlns:a16="http://schemas.microsoft.com/office/drawing/2014/main" id="{E02F5D88-0614-4402-AF06-FB84DD5D2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5481">
            <a:off x="1608034" y="2300673"/>
            <a:ext cx="2910630" cy="9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EFA62E3-3550-499D-8745-82C57D8A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102" y="643467"/>
            <a:ext cx="7967795" cy="55710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31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A88943E-E2FB-4F68-B5F6-83A37F019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033" y="643467"/>
            <a:ext cx="7761933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B12950B-3EF4-49D0-9A99-439EE3FD1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899" y="643467"/>
            <a:ext cx="7720202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D3F25B-149D-4CE2-A7E7-86F78F26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nl-BE" sz="360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315CABF-F17D-4E12-AE21-9B48B8714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071" y="803867"/>
            <a:ext cx="8589881" cy="5585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BAFB8E-3A17-4E19-9098-CE6E6E24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nl-BE" sz="360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4AA1F75-C5BD-417E-8D7F-4FD654204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424" y="884254"/>
            <a:ext cx="7371591" cy="55487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272</Words>
  <Application>Microsoft Office PowerPoint</Application>
  <PresentationFormat>Breedbeeld</PresentationFormat>
  <Paragraphs>68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PT Sans</vt:lpstr>
      <vt:lpstr>Rockwell</vt:lpstr>
      <vt:lpstr>Kantoorthema</vt:lpstr>
      <vt:lpstr>Kantoorthema</vt:lpstr>
      <vt:lpstr> </vt:lpstr>
      <vt:lpstr>Timeline </vt:lpstr>
      <vt:lpstr>Timeline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Werken aan e-inclusie vanuit integrale toegankelijkheid</vt:lpstr>
      <vt:lpstr>PowerPoint-presentatie</vt:lpstr>
      <vt:lpstr>Nieuwe acties vormgeven? </vt:lpstr>
      <vt:lpstr>Spring mee op de digitale trein Digicheque Beego</vt:lpstr>
      <vt:lpstr>Individuele hulp aan huis</vt:lpstr>
      <vt:lpstr>Aanvullend een piste voor toegang tot hardware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Pieter Malengier</dc:creator>
  <cp:lastModifiedBy>Sara Janssens</cp:lastModifiedBy>
  <cp:revision>15</cp:revision>
  <dcterms:created xsi:type="dcterms:W3CDTF">2020-09-16T09:13:23Z</dcterms:created>
  <dcterms:modified xsi:type="dcterms:W3CDTF">2020-09-22T14:58:46Z</dcterms:modified>
</cp:coreProperties>
</file>