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76" r:id="rId3"/>
    <p:sldId id="262" r:id="rId4"/>
    <p:sldId id="312" r:id="rId5"/>
    <p:sldId id="265" r:id="rId6"/>
    <p:sldId id="263" r:id="rId7"/>
    <p:sldId id="286" r:id="rId8"/>
    <p:sldId id="316" r:id="rId9"/>
    <p:sldId id="311" r:id="rId10"/>
    <p:sldId id="279" r:id="rId11"/>
    <p:sldId id="288" r:id="rId12"/>
    <p:sldId id="287" r:id="rId13"/>
    <p:sldId id="289" r:id="rId14"/>
    <p:sldId id="271" r:id="rId15"/>
    <p:sldId id="293" r:id="rId16"/>
    <p:sldId id="273" r:id="rId17"/>
    <p:sldId id="268" r:id="rId18"/>
    <p:sldId id="277" r:id="rId19"/>
    <p:sldId id="294" r:id="rId20"/>
    <p:sldId id="269" r:id="rId21"/>
    <p:sldId id="259" r:id="rId22"/>
    <p:sldId id="318" r:id="rId23"/>
    <p:sldId id="319" r:id="rId24"/>
    <p:sldId id="280" r:id="rId25"/>
    <p:sldId id="299" r:id="rId26"/>
    <p:sldId id="281" r:id="rId27"/>
    <p:sldId id="282" r:id="rId28"/>
    <p:sldId id="320" r:id="rId29"/>
    <p:sldId id="283" r:id="rId30"/>
    <p:sldId id="321" r:id="rId31"/>
    <p:sldId id="313" r:id="rId32"/>
    <p:sldId id="302" r:id="rId33"/>
    <p:sldId id="304" r:id="rId34"/>
    <p:sldId id="317" r:id="rId35"/>
    <p:sldId id="305" r:id="rId36"/>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8536"/>
    <a:srgbClr val="008080"/>
    <a:srgbClr val="05333F"/>
    <a:srgbClr val="7DB61B"/>
    <a:srgbClr val="30AA9D"/>
    <a:srgbClr val="55AEA4"/>
    <a:srgbClr val="FFFFCC"/>
    <a:srgbClr val="81EB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68943" autoAdjust="0"/>
  </p:normalViewPr>
  <p:slideViewPr>
    <p:cSldViewPr snapToGrid="0">
      <p:cViewPr varScale="1">
        <p:scale>
          <a:sx n="111" d="100"/>
          <a:sy n="111" d="100"/>
        </p:scale>
        <p:origin x="191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890945-86CF-4A88-8816-6DB646489A15}" type="datetimeFigureOut">
              <a:rPr lang="nl-BE" smtClean="0"/>
              <a:pPr/>
              <a:t>11/05/2018</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1AEBB6-CB01-4869-B490-F2786D388AF6}" type="slidenum">
              <a:rPr lang="nl-BE" smtClean="0"/>
              <a:pPr/>
              <a:t>‹nr.›</a:t>
            </a:fld>
            <a:endParaRPr lang="nl-BE"/>
          </a:p>
        </p:txBody>
      </p:sp>
    </p:spTree>
    <p:extLst>
      <p:ext uri="{BB962C8B-B14F-4D97-AF65-F5344CB8AC3E}">
        <p14:creationId xmlns:p14="http://schemas.microsoft.com/office/powerpoint/2010/main" val="956534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choolbordportaal.nl/data/timer%20time/timeranaloog.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schooltv.nl/video/wat-zijn-cookies-kleine-verklikkertjes-die-onthouden-wat-je-doet-op-interne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vtm.be/meer/product-placemen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gl=BE&amp;v=rfMYW3jgzHo"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u="sng" kern="1200" dirty="0">
                <a:solidFill>
                  <a:schemeClr val="tx1"/>
                </a:solidFill>
                <a:effectLst/>
                <a:latin typeface="+mn-lt"/>
                <a:ea typeface="+mn-ea"/>
                <a:cs typeface="+mn-cs"/>
              </a:rPr>
              <a:t>Uitleg bij de </a:t>
            </a:r>
            <a:r>
              <a:rPr lang="nl-NL" sz="1200" u="sng" kern="1200" dirty="0" smtClean="0">
                <a:solidFill>
                  <a:schemeClr val="tx1"/>
                </a:solidFill>
                <a:effectLst/>
                <a:latin typeface="+mn-lt"/>
                <a:ea typeface="+mn-ea"/>
                <a:cs typeface="+mn-cs"/>
              </a:rPr>
              <a:t>slide</a:t>
            </a:r>
            <a:endParaRPr lang="nl-BE" sz="1200" u="none" kern="1200" dirty="0" smtClean="0">
              <a:solidFill>
                <a:schemeClr val="tx1"/>
              </a:solidFill>
              <a:effectLst/>
              <a:latin typeface="+mn-lt"/>
              <a:ea typeface="+mn-ea"/>
              <a:cs typeface="+mn-cs"/>
            </a:endParaRPr>
          </a:p>
          <a:p>
            <a:endParaRPr lang="nl-NL" sz="1200" u="none" kern="1200" baseline="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Met behulp van </a:t>
            </a:r>
            <a:r>
              <a:rPr lang="nl-NL" sz="1200" b="1" kern="1200" dirty="0" smtClean="0">
                <a:solidFill>
                  <a:schemeClr val="tx1"/>
                </a:solidFill>
                <a:effectLst/>
                <a:latin typeface="+mn-lt"/>
                <a:ea typeface="+mn-ea"/>
                <a:cs typeface="+mn-cs"/>
              </a:rPr>
              <a:t>Dia 1</a:t>
            </a:r>
            <a:r>
              <a:rPr lang="nl-NL" sz="1200" kern="1200" dirty="0" smtClean="0">
                <a:solidFill>
                  <a:schemeClr val="tx1"/>
                </a:solidFill>
                <a:effectLst/>
                <a:latin typeface="+mn-lt"/>
                <a:ea typeface="+mn-ea"/>
                <a:cs typeface="+mn-cs"/>
              </a:rPr>
              <a:t> kan u aan de leerlingen uitleggen wat precies van hen verwacht wordt. </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smtClean="0">
                <a:solidFill>
                  <a:schemeClr val="tx1"/>
                </a:solidFill>
                <a:effectLst/>
                <a:latin typeface="+mn-lt"/>
                <a:ea typeface="+mn-ea"/>
                <a:cs typeface="+mn-cs"/>
              </a:rPr>
              <a:t>Leg hen uit dat de klas nu omgevormd is naar “</a:t>
            </a:r>
            <a:r>
              <a:rPr lang="nl-NL" sz="1200" kern="1200" dirty="0" err="1" smtClean="0">
                <a:solidFill>
                  <a:schemeClr val="tx1"/>
                </a:solidFill>
                <a:effectLst/>
                <a:latin typeface="+mn-lt"/>
                <a:ea typeface="+mn-ea"/>
                <a:cs typeface="+mn-cs"/>
              </a:rPr>
              <a:t>Publi</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Ville</a:t>
            </a:r>
            <a:r>
              <a:rPr lang="nl-NL" sz="1200" kern="1200" dirty="0" smtClean="0">
                <a:solidFill>
                  <a:schemeClr val="tx1"/>
                </a:solidFill>
                <a:effectLst/>
                <a:latin typeface="+mn-lt"/>
                <a:ea typeface="+mn-ea"/>
                <a:cs typeface="+mn-cs"/>
              </a:rPr>
              <a:t>”. In de klas zijn vijf hoeken, namelijk (1) het skatepark, (2) de winkel, (3) het bushokje, (4) thuis, en (5) de boomhut ingericht waarin de leerlingen, samen met Julia, </a:t>
            </a:r>
            <a:r>
              <a:rPr lang="nl-NL" sz="1200" kern="1200" dirty="0" err="1" smtClean="0">
                <a:solidFill>
                  <a:schemeClr val="tx1"/>
                </a:solidFill>
                <a:effectLst/>
                <a:latin typeface="+mn-lt"/>
                <a:ea typeface="+mn-ea"/>
                <a:cs typeface="+mn-cs"/>
              </a:rPr>
              <a:t>Divine</a:t>
            </a:r>
            <a:r>
              <a:rPr lang="nl-NL" sz="1200" kern="1200" dirty="0" smtClean="0">
                <a:solidFill>
                  <a:schemeClr val="tx1"/>
                </a:solidFill>
                <a:effectLst/>
                <a:latin typeface="+mn-lt"/>
                <a:ea typeface="+mn-ea"/>
                <a:cs typeface="+mn-cs"/>
              </a:rPr>
              <a:t>, Oscar en Manu zullen leren over verschillende reclamevormen of -technieken.</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smtClean="0">
                <a:solidFill>
                  <a:schemeClr val="tx1"/>
                </a:solidFill>
                <a:effectLst/>
                <a:latin typeface="+mn-lt"/>
                <a:ea typeface="+mn-ea"/>
                <a:cs typeface="+mn-cs"/>
              </a:rPr>
              <a:t>Leg hen uit dat er per hoekje een </a:t>
            </a:r>
            <a:r>
              <a:rPr lang="nl-NL" sz="1200" b="1" kern="1200" dirty="0" smtClean="0">
                <a:solidFill>
                  <a:schemeClr val="tx1"/>
                </a:solidFill>
                <a:effectLst/>
                <a:latin typeface="+mn-lt"/>
                <a:ea typeface="+mn-ea"/>
                <a:cs typeface="+mn-cs"/>
              </a:rPr>
              <a:t>stappenplan</a:t>
            </a:r>
            <a:r>
              <a:rPr lang="nl-NL" sz="1200" kern="1200" dirty="0" smtClean="0">
                <a:solidFill>
                  <a:schemeClr val="tx1"/>
                </a:solidFill>
                <a:effectLst/>
                <a:latin typeface="+mn-lt"/>
                <a:ea typeface="+mn-ea"/>
                <a:cs typeface="+mn-cs"/>
              </a:rPr>
              <a:t> ligt met meer uitleg over de opdrachten die in dat hoekje gedaan moeten worden. Wijs hen erop dat het belangrijk is dat ze de instructies goed lezen vooraleer ze aan de slag gaan.</a:t>
            </a:r>
            <a:endParaRPr lang="nl-BE"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kern="1200" dirty="0" smtClean="0">
                <a:solidFill>
                  <a:schemeClr val="tx1"/>
                </a:solidFill>
                <a:effectLst/>
                <a:latin typeface="+mn-lt"/>
                <a:ea typeface="+mn-ea"/>
                <a:cs typeface="+mn-cs"/>
              </a:rPr>
              <a:t>Leg hen uit dat ze na </a:t>
            </a:r>
            <a:r>
              <a:rPr lang="nl-NL" sz="1200" b="1" kern="1200" dirty="0" smtClean="0">
                <a:solidFill>
                  <a:schemeClr val="tx1"/>
                </a:solidFill>
                <a:effectLst/>
                <a:latin typeface="+mn-lt"/>
                <a:ea typeface="+mn-ea"/>
                <a:cs typeface="+mn-cs"/>
              </a:rPr>
              <a:t>13 minuten </a:t>
            </a:r>
            <a:r>
              <a:rPr lang="nl-NL" sz="1200" kern="1200" dirty="0" smtClean="0">
                <a:solidFill>
                  <a:schemeClr val="tx1"/>
                </a:solidFill>
                <a:effectLst/>
                <a:latin typeface="+mn-lt"/>
                <a:ea typeface="+mn-ea"/>
                <a:cs typeface="+mn-cs"/>
              </a:rPr>
              <a:t>een signaal krijgen om door te schuiven naar het volgende hoekje. Hiervoor kan u online op zoek gaan naar een timer die u kan projecteren, bijvoorbeeld: </a:t>
            </a:r>
            <a:r>
              <a:rPr lang="nl-NL" sz="1200" u="sng" kern="1200" dirty="0" smtClean="0">
                <a:solidFill>
                  <a:schemeClr val="tx1"/>
                </a:solidFill>
                <a:effectLst/>
                <a:latin typeface="+mn-lt"/>
                <a:ea typeface="+mn-ea"/>
                <a:cs typeface="+mn-cs"/>
                <a:hlinkClick r:id="rId3"/>
              </a:rPr>
              <a:t>http://www.schoolbordportaal.nl/data/timer%20time/timeranaloog.html</a:t>
            </a:r>
            <a:r>
              <a:rPr lang="nl-NL" sz="1200" kern="1200" dirty="0" smtClean="0">
                <a:solidFill>
                  <a:schemeClr val="tx1"/>
                </a:solidFill>
                <a:effectLst/>
                <a:latin typeface="+mn-lt"/>
                <a:ea typeface="+mn-ea"/>
                <a:cs typeface="+mn-cs"/>
              </a:rPr>
              <a:t> </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smtClean="0">
                <a:solidFill>
                  <a:schemeClr val="tx1"/>
                </a:solidFill>
                <a:effectLst/>
                <a:latin typeface="+mn-lt"/>
                <a:ea typeface="+mn-ea"/>
                <a:cs typeface="+mn-cs"/>
              </a:rPr>
              <a:t>Deel de werkbundels uit, maar leg aan de leerlingen uit dat het niet erg is als ze bij een bepaald hoekje niet volledig klaar zijn geraakt.</a:t>
            </a:r>
            <a:endParaRPr lang="nl-BE" sz="1200" kern="1200" dirty="0" smtClean="0">
              <a:solidFill>
                <a:schemeClr val="tx1"/>
              </a:solidFill>
              <a:effectLst/>
              <a:latin typeface="+mn-lt"/>
              <a:ea typeface="+mn-ea"/>
              <a:cs typeface="+mn-cs"/>
            </a:endParaRPr>
          </a:p>
          <a:p>
            <a:endParaRPr lang="nl-NL" u="none" baseline="0" dirty="0"/>
          </a:p>
          <a:p>
            <a:pPr marL="457200" lvl="1" indent="0">
              <a:buNone/>
            </a:pPr>
            <a:endParaRPr lang="nl-NL" u="none" baseline="0" dirty="0"/>
          </a:p>
          <a:p>
            <a:pPr marL="457200" lvl="1" indent="0">
              <a:buNone/>
            </a:pPr>
            <a:endParaRPr lang="nl-BE" u="none" baseline="0"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1</a:t>
            </a:fld>
            <a:endParaRPr lang="nl-BE"/>
          </a:p>
        </p:txBody>
      </p:sp>
    </p:spTree>
    <p:extLst>
      <p:ext uri="{BB962C8B-B14F-4D97-AF65-F5344CB8AC3E}">
        <p14:creationId xmlns:p14="http://schemas.microsoft.com/office/powerpoint/2010/main" val="3510804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10</a:t>
            </a:fld>
            <a:endParaRPr lang="nl-BE"/>
          </a:p>
        </p:txBody>
      </p:sp>
    </p:spTree>
    <p:extLst>
      <p:ext uri="{BB962C8B-B14F-4D97-AF65-F5344CB8AC3E}">
        <p14:creationId xmlns:p14="http://schemas.microsoft.com/office/powerpoint/2010/main" val="3698445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Uitleg</a:t>
            </a:r>
            <a:r>
              <a:rPr lang="nl-NL" u="sng" baseline="0" dirty="0"/>
              <a:t> bij de slide</a:t>
            </a:r>
            <a:endParaRPr lang="nl-NL" u="sng" dirty="0"/>
          </a:p>
          <a:p>
            <a:endParaRPr lang="nl-NL" dirty="0"/>
          </a:p>
          <a:p>
            <a:r>
              <a:rPr lang="nl-NL" dirty="0"/>
              <a:t>Hoeveel</a:t>
            </a:r>
            <a:r>
              <a:rPr lang="nl-NL" baseline="0" dirty="0"/>
              <a:t> logo’s herkennen de leerlingen? Deze slide is opgebouwd met </a:t>
            </a:r>
            <a:r>
              <a:rPr lang="nl-NL" b="1" baseline="0" dirty="0"/>
              <a:t>animaties</a:t>
            </a:r>
            <a:r>
              <a:rPr lang="nl-NL" baseline="0" dirty="0"/>
              <a:t>. Eerst verschijnt het logo van Danone met een wit vlak </a:t>
            </a:r>
            <a:r>
              <a:rPr lang="nl-NL" baseline="0" dirty="0" smtClean="0"/>
              <a:t>over het woord </a:t>
            </a:r>
            <a:r>
              <a:rPr lang="nl-NL" baseline="0" dirty="0"/>
              <a:t>Danone. Laat de leerlingen raden. Als de leerlingen het geraden hebben, drukt u op volgende en dan verschijnt meteen het logo van Chiquita, en zo gaat het steeds verder.</a:t>
            </a:r>
          </a:p>
          <a:p>
            <a:endParaRPr lang="nl-NL" baseline="0" dirty="0"/>
          </a:p>
          <a:p>
            <a:r>
              <a:rPr lang="nl-NL" baseline="0" dirty="0"/>
              <a:t>De overige logo’s zijn:</a:t>
            </a:r>
          </a:p>
          <a:p>
            <a:pPr marL="171450" indent="-171450">
              <a:buFont typeface="Arial" panose="020B0604020202020204" pitchFamily="34" charset="0"/>
              <a:buChar char="•"/>
            </a:pPr>
            <a:r>
              <a:rPr lang="nl-NL" baseline="0" dirty="0"/>
              <a:t>Mercedes</a:t>
            </a:r>
          </a:p>
          <a:p>
            <a:pPr marL="171450" indent="-171450">
              <a:buFont typeface="Arial" panose="020B0604020202020204" pitchFamily="34" charset="0"/>
              <a:buChar char="•"/>
            </a:pPr>
            <a:r>
              <a:rPr lang="nl-NL" baseline="0" dirty="0"/>
              <a:t>Fanta</a:t>
            </a:r>
          </a:p>
          <a:p>
            <a:pPr marL="171450" indent="-171450">
              <a:buFont typeface="Arial" panose="020B0604020202020204" pitchFamily="34" charset="0"/>
              <a:buChar char="•"/>
            </a:pPr>
            <a:r>
              <a:rPr lang="nl-NL" baseline="0" dirty="0"/>
              <a:t>Aldi</a:t>
            </a:r>
          </a:p>
          <a:p>
            <a:pPr marL="171450" indent="-171450">
              <a:buFont typeface="Arial" panose="020B0604020202020204" pitchFamily="34" charset="0"/>
              <a:buChar char="•"/>
            </a:pPr>
            <a:r>
              <a:rPr lang="nl-NL" baseline="0" dirty="0"/>
              <a:t>Spa</a:t>
            </a:r>
          </a:p>
          <a:p>
            <a:pPr marL="171450" indent="-171450">
              <a:buFont typeface="Arial" panose="020B0604020202020204" pitchFamily="34" charset="0"/>
              <a:buChar char="•"/>
            </a:pPr>
            <a:r>
              <a:rPr lang="nl-NL" baseline="0" dirty="0"/>
              <a:t>Olympische </a:t>
            </a:r>
            <a:r>
              <a:rPr lang="nl-NL" baseline="0" dirty="0" smtClean="0"/>
              <a:t>Spelen</a:t>
            </a:r>
            <a:endParaRPr lang="nl-NL" baseline="0" dirty="0"/>
          </a:p>
          <a:p>
            <a:pPr marL="171450" indent="-171450">
              <a:buFont typeface="Arial" panose="020B0604020202020204" pitchFamily="34" charset="0"/>
              <a:buChar char="•"/>
            </a:pPr>
            <a:r>
              <a:rPr lang="nl-NL" baseline="0" dirty="0"/>
              <a:t>Chiro</a:t>
            </a:r>
          </a:p>
          <a:p>
            <a:pPr marL="171450" indent="-171450">
              <a:buFont typeface="Arial" panose="020B0604020202020204" pitchFamily="34" charset="0"/>
              <a:buChar char="•"/>
            </a:pPr>
            <a:r>
              <a:rPr lang="nl-NL" baseline="0" dirty="0"/>
              <a:t>Google</a:t>
            </a:r>
          </a:p>
          <a:p>
            <a:pPr marL="171450" indent="-171450">
              <a:buFont typeface="Arial" panose="020B0604020202020204" pitchFamily="34" charset="0"/>
              <a:buChar char="•"/>
            </a:pPr>
            <a:r>
              <a:rPr lang="nl-NL" baseline="0" dirty="0" smtClean="0"/>
              <a:t>Walibi</a:t>
            </a:r>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11</a:t>
            </a:fld>
            <a:endParaRPr lang="nl-BE"/>
          </a:p>
        </p:txBody>
      </p:sp>
    </p:spTree>
    <p:extLst>
      <p:ext uri="{BB962C8B-B14F-4D97-AF65-F5344CB8AC3E}">
        <p14:creationId xmlns:p14="http://schemas.microsoft.com/office/powerpoint/2010/main" val="405367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Uitleg bij de slide</a:t>
            </a:r>
          </a:p>
          <a:p>
            <a:endParaRPr lang="nl-NL" dirty="0"/>
          </a:p>
          <a:p>
            <a:r>
              <a:rPr lang="nl-NL" dirty="0"/>
              <a:t>Wellicht hebben de leerlingen tijdens</a:t>
            </a:r>
            <a:r>
              <a:rPr lang="nl-NL" baseline="0" dirty="0"/>
              <a:t> het ganzenbord en m.b.v. de vorige </a:t>
            </a:r>
            <a:r>
              <a:rPr lang="nl-NL" baseline="0" dirty="0" smtClean="0"/>
              <a:t>dia een </a:t>
            </a:r>
            <a:r>
              <a:rPr lang="nl-NL" baseline="0" dirty="0"/>
              <a:t>heleboel logo’s </a:t>
            </a:r>
            <a:r>
              <a:rPr lang="nl-NL" baseline="0" dirty="0" smtClean="0"/>
              <a:t>herkend. </a:t>
            </a:r>
            <a:r>
              <a:rPr lang="nl-NL" baseline="0" dirty="0"/>
              <a:t>Nu stellen we hen de vraag “Waarom zijn logo’s </a:t>
            </a:r>
            <a:r>
              <a:rPr lang="nl-NL" baseline="0" dirty="0" smtClean="0"/>
              <a:t>belangrijk</a:t>
            </a:r>
            <a:r>
              <a:rPr lang="nl-NL" baseline="0" dirty="0"/>
              <a:t>?”, </a:t>
            </a:r>
            <a:r>
              <a:rPr lang="nl-NL" sz="1200" kern="1200" dirty="0" smtClean="0">
                <a:solidFill>
                  <a:schemeClr val="tx1"/>
                </a:solidFill>
                <a:effectLst/>
                <a:latin typeface="+mn-lt"/>
                <a:ea typeface="+mn-ea"/>
                <a:cs typeface="+mn-cs"/>
              </a:rPr>
              <a:t>misschien komen ze er zelf wel achter dat logo’s de </a:t>
            </a:r>
            <a:r>
              <a:rPr lang="nl-NL" sz="1200" b="1" kern="1200" dirty="0" smtClean="0">
                <a:solidFill>
                  <a:schemeClr val="tx1"/>
                </a:solidFill>
                <a:effectLst/>
                <a:latin typeface="+mn-lt"/>
                <a:ea typeface="+mn-ea"/>
                <a:cs typeface="+mn-cs"/>
              </a:rPr>
              <a:t>herkenbaarheid</a:t>
            </a:r>
            <a:r>
              <a:rPr lang="nl-NL" sz="1200" kern="1200" dirty="0" smtClean="0">
                <a:solidFill>
                  <a:schemeClr val="tx1"/>
                </a:solidFill>
                <a:effectLst/>
                <a:latin typeface="+mn-lt"/>
                <a:ea typeface="+mn-ea"/>
                <a:cs typeface="+mn-cs"/>
              </a:rPr>
              <a:t> van een merk verhoogt en zo herkennen we in de winkel meteen een bepaald product/merk (bv. we herkennen chocolade van Milka meteen in het winkelrek omwille van de paarse kleur). </a:t>
            </a:r>
            <a:endParaRPr lang="nl-BE"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12</a:t>
            </a:fld>
            <a:endParaRPr lang="nl-BE"/>
          </a:p>
        </p:txBody>
      </p:sp>
    </p:spTree>
    <p:extLst>
      <p:ext uri="{BB962C8B-B14F-4D97-AF65-F5344CB8AC3E}">
        <p14:creationId xmlns:p14="http://schemas.microsoft.com/office/powerpoint/2010/main" val="2616466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Uitleg</a:t>
            </a:r>
            <a:r>
              <a:rPr lang="nl-NL" u="sng" baseline="0" dirty="0"/>
              <a:t> bij de slide</a:t>
            </a:r>
            <a:endParaRPr lang="nl-BE" u="sng" dirty="0"/>
          </a:p>
          <a:p>
            <a:endParaRPr lang="nl-BE" dirty="0"/>
          </a:p>
          <a:p>
            <a:r>
              <a:rPr lang="nl-NL" sz="1200" kern="1200" dirty="0" smtClean="0">
                <a:solidFill>
                  <a:schemeClr val="tx1"/>
                </a:solidFill>
                <a:effectLst/>
                <a:latin typeface="+mn-lt"/>
                <a:ea typeface="+mn-ea"/>
                <a:cs typeface="+mn-cs"/>
              </a:rPr>
              <a:t>Tijdens het spelen van het ganzenbord krijgen de leerlingen volgende opdrachten rond slogans: (1) ‘Vul de ontbrekende woorden in de slogans van bv. </a:t>
            </a:r>
            <a:r>
              <a:rPr lang="nl-NL" sz="1200" kern="1200" dirty="0" err="1" smtClean="0">
                <a:solidFill>
                  <a:schemeClr val="tx1"/>
                </a:solidFill>
                <a:effectLst/>
                <a:latin typeface="+mn-lt"/>
                <a:ea typeface="+mn-ea"/>
                <a:cs typeface="+mn-cs"/>
              </a:rPr>
              <a:t>MediaMarkt</a:t>
            </a:r>
            <a:r>
              <a:rPr lang="nl-NL" sz="1200" kern="1200" dirty="0" smtClean="0">
                <a:solidFill>
                  <a:schemeClr val="tx1"/>
                </a:solidFill>
                <a:effectLst/>
                <a:latin typeface="+mn-lt"/>
                <a:ea typeface="+mn-ea"/>
                <a:cs typeface="+mn-cs"/>
              </a:rPr>
              <a:t> (‘gek’) en Kruidvat (‘verrassend + voordelig’) aan’, (</a:t>
            </a:r>
            <a:r>
              <a:rPr lang="nl-NL" sz="1200" b="1" kern="1200" dirty="0" smtClean="0">
                <a:solidFill>
                  <a:schemeClr val="tx1"/>
                </a:solidFill>
                <a:effectLst/>
                <a:latin typeface="+mn-lt"/>
                <a:ea typeface="+mn-ea"/>
                <a:cs typeface="+mn-cs"/>
              </a:rPr>
              <a:t>animatie</a:t>
            </a:r>
            <a:r>
              <a:rPr lang="nl-NL" sz="1200" kern="1200" dirty="0" smtClean="0">
                <a:solidFill>
                  <a:schemeClr val="tx1"/>
                </a:solidFill>
                <a:effectLst/>
                <a:latin typeface="+mn-lt"/>
                <a:ea typeface="+mn-ea"/>
                <a:cs typeface="+mn-cs"/>
              </a:rPr>
              <a:t> in dia: witte vakjes verdwijnen bij volgende klik), en (2) ‘Verzin een slogan bij de affiche’. Hiervoor hebben we gekozen voor merken met slogans die minder gekend zijn, zodat de leerlingen zich minder kunnen baseren op de bestaande slogans. Laat een aantal groepjes hun bedachte slogans voorlezen. De oorspronkelijke slogans op de affiches zijn:</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smtClean="0">
                <a:solidFill>
                  <a:schemeClr val="tx1"/>
                </a:solidFill>
                <a:effectLst/>
                <a:latin typeface="+mn-lt"/>
                <a:ea typeface="+mn-ea"/>
                <a:cs typeface="+mn-cs"/>
              </a:rPr>
              <a:t>Nivea: Nivea body, voor een mooie stevige huid.</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smtClean="0">
                <a:solidFill>
                  <a:schemeClr val="tx1"/>
                </a:solidFill>
                <a:effectLst/>
                <a:latin typeface="+mn-lt"/>
                <a:ea typeface="+mn-ea"/>
                <a:cs typeface="+mn-cs"/>
              </a:rPr>
              <a:t>BMW: Sneller dan de verbeelding.</a:t>
            </a:r>
            <a:endParaRPr lang="nl-B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NL" sz="1200" kern="1200" dirty="0" err="1" smtClean="0">
                <a:solidFill>
                  <a:schemeClr val="tx1"/>
                </a:solidFill>
                <a:effectLst/>
                <a:latin typeface="+mn-lt"/>
                <a:ea typeface="+mn-ea"/>
                <a:cs typeface="+mn-cs"/>
              </a:rPr>
              <a:t>Cécémel</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Cécémel</a:t>
            </a:r>
            <a:r>
              <a:rPr lang="nl-NL" sz="1200" kern="1200" dirty="0" smtClean="0">
                <a:solidFill>
                  <a:schemeClr val="tx1"/>
                </a:solidFill>
                <a:effectLst/>
                <a:latin typeface="+mn-lt"/>
                <a:ea typeface="+mn-ea"/>
                <a:cs typeface="+mn-cs"/>
              </a:rPr>
              <a:t>, daar krijg je het warm van!</a:t>
            </a:r>
            <a:endParaRPr lang="nl-NL" baseline="0" dirty="0"/>
          </a:p>
          <a:p>
            <a:endParaRPr lang="nl-BE"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13</a:t>
            </a:fld>
            <a:endParaRPr lang="nl-BE"/>
          </a:p>
        </p:txBody>
      </p:sp>
    </p:spTree>
    <p:extLst>
      <p:ext uri="{BB962C8B-B14F-4D97-AF65-F5344CB8AC3E}">
        <p14:creationId xmlns:p14="http://schemas.microsoft.com/office/powerpoint/2010/main" val="2625470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u="sng" dirty="0"/>
              <a:t>Uitleg</a:t>
            </a:r>
            <a:r>
              <a:rPr lang="nl-NL" b="0" u="sng" baseline="0" dirty="0"/>
              <a:t> bij de slide:</a:t>
            </a:r>
          </a:p>
          <a:p>
            <a:endParaRPr lang="nl-NL" b="0" baseline="0" dirty="0"/>
          </a:p>
          <a:p>
            <a:r>
              <a:rPr lang="nl-NL" sz="1200" kern="1200" dirty="0" smtClean="0">
                <a:solidFill>
                  <a:schemeClr val="tx1"/>
                </a:solidFill>
                <a:effectLst/>
                <a:latin typeface="+mn-lt"/>
                <a:ea typeface="+mn-ea"/>
                <a:cs typeface="+mn-cs"/>
              </a:rPr>
              <a:t>Leg de leerlingen uit dat slogans doorgaans een aantal gemeenschappelijke kenmerken hebben:</a:t>
            </a:r>
            <a:endParaRPr lang="nl-BE" sz="1200" kern="1200" dirty="0" smtClean="0">
              <a:solidFill>
                <a:schemeClr val="tx1"/>
              </a:solidFill>
              <a:effectLst/>
              <a:latin typeface="+mn-lt"/>
              <a:ea typeface="+mn-ea"/>
              <a:cs typeface="+mn-cs"/>
            </a:endParaRPr>
          </a:p>
          <a:p>
            <a:pPr marL="171450" lvl="0" indent="-171450">
              <a:buFont typeface="Wingdings" panose="05000000000000000000" pitchFamily="2" charset="2"/>
              <a:buChar char="q"/>
            </a:pPr>
            <a:r>
              <a:rPr lang="nl-BE" sz="1200" b="0" kern="1200" dirty="0" smtClean="0">
                <a:solidFill>
                  <a:schemeClr val="tx1"/>
                </a:solidFill>
                <a:effectLst/>
                <a:latin typeface="+mn-lt"/>
                <a:ea typeface="+mn-ea"/>
                <a:cs typeface="+mn-cs"/>
              </a:rPr>
              <a:t>Slogans zijn </a:t>
            </a:r>
            <a:r>
              <a:rPr lang="nl-BE" sz="1200" b="1" kern="1200" dirty="0" smtClean="0">
                <a:solidFill>
                  <a:schemeClr val="tx1"/>
                </a:solidFill>
                <a:effectLst/>
                <a:latin typeface="+mn-lt"/>
                <a:ea typeface="+mn-ea"/>
                <a:cs typeface="+mn-cs"/>
              </a:rPr>
              <a:t>kort (“Hoe korter, hoe beter”): </a:t>
            </a:r>
            <a:r>
              <a:rPr lang="nl-BE" sz="1200" b="0" kern="1200" dirty="0" smtClean="0">
                <a:solidFill>
                  <a:schemeClr val="tx1"/>
                </a:solidFill>
                <a:effectLst/>
                <a:latin typeface="+mn-lt"/>
                <a:ea typeface="+mn-ea"/>
                <a:cs typeface="+mn-cs"/>
              </a:rPr>
              <a:t>Het zijn korte samenvattingen van waar een winkel of product voor staat.</a:t>
            </a:r>
          </a:p>
          <a:p>
            <a:pPr marL="171450" lvl="0" indent="-171450">
              <a:buFont typeface="Wingdings" panose="05000000000000000000" pitchFamily="2" charset="2"/>
              <a:buChar char="q"/>
            </a:pPr>
            <a:r>
              <a:rPr lang="nl-BE" sz="1200" b="0" kern="1200" dirty="0" smtClean="0">
                <a:solidFill>
                  <a:schemeClr val="tx1"/>
                </a:solidFill>
                <a:effectLst/>
                <a:latin typeface="+mn-lt"/>
                <a:ea typeface="+mn-ea"/>
                <a:cs typeface="+mn-cs"/>
              </a:rPr>
              <a:t>Slogans worden </a:t>
            </a:r>
            <a:r>
              <a:rPr lang="nl-BE" sz="1200" b="1" kern="1200" dirty="0" smtClean="0">
                <a:solidFill>
                  <a:schemeClr val="tx1"/>
                </a:solidFill>
                <a:effectLst/>
                <a:latin typeface="+mn-lt"/>
                <a:ea typeface="+mn-ea"/>
                <a:cs typeface="+mn-cs"/>
              </a:rPr>
              <a:t>herhaald: </a:t>
            </a:r>
            <a:r>
              <a:rPr lang="nl-BE" sz="1200" b="0" kern="1200" dirty="0" smtClean="0">
                <a:solidFill>
                  <a:schemeClr val="tx1"/>
                </a:solidFill>
                <a:effectLst/>
                <a:latin typeface="+mn-lt"/>
                <a:ea typeface="+mn-ea"/>
                <a:cs typeface="+mn-cs"/>
              </a:rPr>
              <a:t>Als je lang genoeg iets herhaalt, wordt het onthouden.</a:t>
            </a:r>
          </a:p>
          <a:p>
            <a:pPr marL="171450" lvl="0" indent="-171450">
              <a:buFont typeface="Wingdings" panose="05000000000000000000" pitchFamily="2" charset="2"/>
              <a:buChar char="q"/>
            </a:pPr>
            <a:r>
              <a:rPr lang="nl-BE" sz="1200" b="1" kern="1200" dirty="0" smtClean="0">
                <a:solidFill>
                  <a:schemeClr val="tx1"/>
                </a:solidFill>
                <a:effectLst/>
                <a:latin typeface="+mn-lt"/>
                <a:ea typeface="+mn-ea"/>
                <a:cs typeface="+mn-cs"/>
              </a:rPr>
              <a:t>Humor </a:t>
            </a:r>
            <a:r>
              <a:rPr lang="nl-BE" sz="1200" b="0" kern="1200" dirty="0" smtClean="0">
                <a:solidFill>
                  <a:schemeClr val="tx1"/>
                </a:solidFill>
                <a:effectLst/>
                <a:latin typeface="+mn-lt"/>
                <a:ea typeface="+mn-ea"/>
                <a:cs typeface="+mn-cs"/>
              </a:rPr>
              <a:t>in slogans slaat altijd aan.</a:t>
            </a:r>
          </a:p>
          <a:p>
            <a:pPr marL="171450" lvl="0" indent="-171450">
              <a:buFont typeface="Wingdings" panose="05000000000000000000" pitchFamily="2" charset="2"/>
              <a:buChar char="q"/>
            </a:pPr>
            <a:r>
              <a:rPr lang="nl-BE" sz="1200" b="0" kern="1200" dirty="0" smtClean="0">
                <a:solidFill>
                  <a:schemeClr val="tx1"/>
                </a:solidFill>
                <a:effectLst/>
                <a:latin typeface="+mn-lt"/>
                <a:ea typeface="+mn-ea"/>
                <a:cs typeface="+mn-cs"/>
              </a:rPr>
              <a:t>Gebruik</a:t>
            </a:r>
            <a:r>
              <a:rPr lang="nl-BE" sz="1200" b="1" kern="1200" dirty="0" smtClean="0">
                <a:solidFill>
                  <a:schemeClr val="tx1"/>
                </a:solidFill>
                <a:effectLst/>
                <a:latin typeface="+mn-lt"/>
                <a:ea typeface="+mn-ea"/>
                <a:cs typeface="+mn-cs"/>
              </a:rPr>
              <a:t> rijmwoorden </a:t>
            </a:r>
            <a:r>
              <a:rPr lang="nl-BE" sz="1200" b="0" kern="1200" dirty="0" smtClean="0">
                <a:solidFill>
                  <a:schemeClr val="tx1"/>
                </a:solidFill>
                <a:effectLst/>
                <a:latin typeface="+mn-lt"/>
                <a:ea typeface="+mn-ea"/>
                <a:cs typeface="+mn-cs"/>
              </a:rPr>
              <a:t>in je slogan: Wat rijmt wordt gemakkelijker onthouden. </a:t>
            </a:r>
          </a:p>
          <a:p>
            <a:pPr marL="171450" indent="-171450">
              <a:buFont typeface="Wingdings" panose="05000000000000000000" pitchFamily="2" charset="2"/>
              <a:buChar char="q"/>
            </a:pPr>
            <a:r>
              <a:rPr lang="nl-BE" sz="1200" b="1" kern="1200" dirty="0" smtClean="0">
                <a:solidFill>
                  <a:schemeClr val="tx1"/>
                </a:solidFill>
                <a:effectLst/>
                <a:latin typeface="+mn-lt"/>
                <a:ea typeface="+mn-ea"/>
                <a:cs typeface="+mn-cs"/>
              </a:rPr>
              <a:t>Merknaam </a:t>
            </a:r>
            <a:r>
              <a:rPr lang="nl-BE" sz="1200" kern="1200" dirty="0" smtClean="0">
                <a:solidFill>
                  <a:schemeClr val="tx1"/>
                </a:solidFill>
                <a:effectLst/>
                <a:latin typeface="+mn-lt"/>
                <a:ea typeface="+mn-ea"/>
                <a:cs typeface="+mn-cs"/>
              </a:rPr>
              <a:t>in je slogan gebruiken.</a:t>
            </a:r>
          </a:p>
          <a:p>
            <a:endParaRPr lang="nl-NL" dirty="0" smtClean="0"/>
          </a:p>
          <a:p>
            <a:r>
              <a:rPr lang="nl-NL" dirty="0" smtClean="0"/>
              <a:t>Bronnen: </a:t>
            </a:r>
          </a:p>
          <a:p>
            <a:pPr marL="171450" indent="-171450">
              <a:buFont typeface="Arial" panose="020B0604020202020204" pitchFamily="34" charset="0"/>
              <a:buChar char="•"/>
            </a:pPr>
            <a:r>
              <a:rPr lang="nl-NL" dirty="0" smtClean="0"/>
              <a:t>http</a:t>
            </a:r>
            <a:r>
              <a:rPr lang="nl-NL" dirty="0"/>
              <a:t>://</a:t>
            </a:r>
            <a:r>
              <a:rPr lang="nl-NL" dirty="0" smtClean="0"/>
              <a:t>www.merkendiewerken.be/slogan-bedenken-tips</a:t>
            </a:r>
          </a:p>
          <a:p>
            <a:pPr marL="171450" indent="-171450">
              <a:buFont typeface="Arial" panose="020B0604020202020204" pitchFamily="34" charset="0"/>
              <a:buChar char="•"/>
            </a:pPr>
            <a:r>
              <a:rPr lang="nl-BE" b="0" dirty="0" smtClean="0"/>
              <a:t>http://www.merkendiewerken.be/wat-is-een-slogan/</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14</a:t>
            </a:fld>
            <a:endParaRPr lang="nl-BE"/>
          </a:p>
        </p:txBody>
      </p:sp>
    </p:spTree>
    <p:extLst>
      <p:ext uri="{BB962C8B-B14F-4D97-AF65-F5344CB8AC3E}">
        <p14:creationId xmlns:p14="http://schemas.microsoft.com/office/powerpoint/2010/main" val="3320099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Uitleg</a:t>
            </a:r>
            <a:r>
              <a:rPr lang="nl-NL" u="sng" baseline="0" dirty="0"/>
              <a:t> bij de slide</a:t>
            </a:r>
          </a:p>
          <a:p>
            <a:endParaRPr lang="nl-NL" baseline="0" dirty="0"/>
          </a:p>
          <a:p>
            <a:r>
              <a:rPr lang="nl-NL" dirty="0"/>
              <a:t>Tijdens het ganzenbord krijgen</a:t>
            </a:r>
            <a:r>
              <a:rPr lang="nl-NL" baseline="0" dirty="0"/>
              <a:t> de leerlingen inzicht in vele trucjes die winkels gebruiken om de verkoop van producten te doen </a:t>
            </a:r>
            <a:r>
              <a:rPr lang="nl-NL" baseline="0" dirty="0" smtClean="0"/>
              <a:t>stijgen. </a:t>
            </a:r>
            <a:r>
              <a:rPr lang="nl-NL" baseline="0" dirty="0"/>
              <a:t>Vooraleer verder te gaan naar de volgende </a:t>
            </a:r>
            <a:r>
              <a:rPr lang="nl-NL" baseline="0" dirty="0" smtClean="0"/>
              <a:t>dia (waarop </a:t>
            </a:r>
            <a:r>
              <a:rPr lang="nl-NL" baseline="0" dirty="0"/>
              <a:t>deze trucjes allemaal staan) laat </a:t>
            </a:r>
            <a:r>
              <a:rPr lang="nl-NL" baseline="0" dirty="0" smtClean="0"/>
              <a:t>u </a:t>
            </a:r>
            <a:r>
              <a:rPr lang="nl-NL" baseline="0" dirty="0"/>
              <a:t>de leerlingen nadenken over </a:t>
            </a:r>
            <a:r>
              <a:rPr lang="nl-NL" baseline="0" dirty="0" smtClean="0"/>
              <a:t>welke trucjes ze </a:t>
            </a:r>
            <a:r>
              <a:rPr lang="nl-NL" baseline="0" dirty="0"/>
              <a:t>gezien hebben tijdens het spelen van het ganzenbord.</a:t>
            </a:r>
          </a:p>
          <a:p>
            <a:endParaRPr lang="nl-BE"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15</a:t>
            </a:fld>
            <a:endParaRPr lang="nl-BE"/>
          </a:p>
        </p:txBody>
      </p:sp>
    </p:spTree>
    <p:extLst>
      <p:ext uri="{BB962C8B-B14F-4D97-AF65-F5344CB8AC3E}">
        <p14:creationId xmlns:p14="http://schemas.microsoft.com/office/powerpoint/2010/main" val="1799864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u="sng" kern="1200" dirty="0" smtClean="0">
                <a:solidFill>
                  <a:schemeClr val="tx1"/>
                </a:solidFill>
                <a:effectLst/>
                <a:latin typeface="+mn-lt"/>
                <a:ea typeface="+mn-ea"/>
                <a:cs typeface="+mn-cs"/>
              </a:rPr>
              <a:t>Uitleg bij de slide</a:t>
            </a:r>
          </a:p>
          <a:p>
            <a:endParaRPr lang="nl-BE"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Deze dia biedt een overzicht van de verschillende winkeltrucjes:</a:t>
            </a:r>
            <a:endParaRPr lang="nl-BE" sz="1200" kern="1200" dirty="0" smtClean="0">
              <a:solidFill>
                <a:schemeClr val="tx1"/>
              </a:solidFill>
              <a:effectLst/>
              <a:latin typeface="+mn-lt"/>
              <a:ea typeface="+mn-ea"/>
              <a:cs typeface="+mn-cs"/>
            </a:endParaRPr>
          </a:p>
          <a:p>
            <a:pPr marL="171450" lvl="0" indent="-171450">
              <a:buFont typeface="Wingdings" panose="05000000000000000000" pitchFamily="2" charset="2"/>
              <a:buChar char="q"/>
            </a:pPr>
            <a:r>
              <a:rPr lang="nl-NL" sz="1200" b="1" kern="1200" dirty="0" smtClean="0">
                <a:solidFill>
                  <a:schemeClr val="tx1"/>
                </a:solidFill>
                <a:effectLst/>
                <a:latin typeface="+mn-lt"/>
                <a:ea typeface="+mn-ea"/>
                <a:cs typeface="+mn-cs"/>
              </a:rPr>
              <a:t>Spaaracties</a:t>
            </a:r>
            <a:r>
              <a:rPr lang="nl-NL" sz="1200" b="0" kern="1200" dirty="0" smtClean="0">
                <a:solidFill>
                  <a:schemeClr val="tx1"/>
                </a:solidFill>
                <a:effectLst/>
                <a:latin typeface="+mn-lt"/>
                <a:ea typeface="+mn-ea"/>
                <a:cs typeface="+mn-cs"/>
              </a:rPr>
              <a:t>: Als een spaaractie uitgroeit tot een echte hype (bv. stickers van Rode Duivels verzamelen), dan gaan er (tijdelijk) meer mensen winkelen bij bijvoorbeeld Carrefour.</a:t>
            </a:r>
            <a:endParaRPr lang="nl-BE" sz="1200" b="0" kern="1200" dirty="0" smtClean="0">
              <a:solidFill>
                <a:schemeClr val="tx1"/>
              </a:solidFill>
              <a:effectLst/>
              <a:latin typeface="+mn-lt"/>
              <a:ea typeface="+mn-ea"/>
              <a:cs typeface="+mn-cs"/>
            </a:endParaRPr>
          </a:p>
          <a:p>
            <a:pPr marL="171450" lvl="0" indent="-171450">
              <a:buFont typeface="Wingdings" panose="05000000000000000000" pitchFamily="2" charset="2"/>
              <a:buChar char="q"/>
            </a:pPr>
            <a:r>
              <a:rPr lang="nl-NL" sz="1200" b="1" kern="1200" dirty="0" smtClean="0">
                <a:solidFill>
                  <a:schemeClr val="tx1"/>
                </a:solidFill>
                <a:effectLst/>
                <a:latin typeface="+mn-lt"/>
                <a:ea typeface="+mn-ea"/>
                <a:cs typeface="+mn-cs"/>
              </a:rPr>
              <a:t>Bekende figuren op verpakkingen.</a:t>
            </a:r>
            <a:endParaRPr lang="nl-BE" sz="1200" b="1" kern="1200" dirty="0" smtClean="0">
              <a:solidFill>
                <a:schemeClr val="tx1"/>
              </a:solidFill>
              <a:effectLst/>
              <a:latin typeface="+mn-lt"/>
              <a:ea typeface="+mn-ea"/>
              <a:cs typeface="+mn-cs"/>
            </a:endParaRPr>
          </a:p>
          <a:p>
            <a:pPr marL="171450" lvl="0" indent="-171450">
              <a:buFont typeface="Wingdings" panose="05000000000000000000" pitchFamily="2" charset="2"/>
              <a:buChar char="q"/>
            </a:pPr>
            <a:r>
              <a:rPr lang="nl-NL" sz="1200" b="1" kern="1200" dirty="0" smtClean="0">
                <a:solidFill>
                  <a:schemeClr val="tx1"/>
                </a:solidFill>
                <a:effectLst/>
                <a:latin typeface="+mn-lt"/>
                <a:ea typeface="+mn-ea"/>
                <a:cs typeface="+mn-cs"/>
              </a:rPr>
              <a:t>Merkfiguurtjes</a:t>
            </a:r>
            <a:r>
              <a:rPr lang="nl-BE" sz="1200" b="0" kern="1200" dirty="0" smtClean="0">
                <a:solidFill>
                  <a:schemeClr val="tx1"/>
                </a:solidFill>
                <a:effectLst/>
                <a:latin typeface="+mn-lt"/>
                <a:ea typeface="+mn-ea"/>
                <a:cs typeface="+mn-cs"/>
              </a:rPr>
              <a:t>: </a:t>
            </a:r>
            <a:r>
              <a:rPr lang="nl-NL" sz="1200" b="0" kern="1200" dirty="0" smtClean="0">
                <a:solidFill>
                  <a:schemeClr val="tx1"/>
                </a:solidFill>
                <a:effectLst/>
                <a:latin typeface="+mn-lt"/>
                <a:ea typeface="+mn-ea"/>
                <a:cs typeface="+mn-cs"/>
              </a:rPr>
              <a:t>Sommige merken verhogen hun herkenbaarheid door steeds hetzelfde figuurtje te gebruiken, zoals </a:t>
            </a:r>
            <a:r>
              <a:rPr lang="nl-NL" sz="1200" b="0" kern="1200" dirty="0" err="1" smtClean="0">
                <a:solidFill>
                  <a:schemeClr val="tx1"/>
                </a:solidFill>
                <a:effectLst/>
                <a:latin typeface="+mn-lt"/>
                <a:ea typeface="+mn-ea"/>
                <a:cs typeface="+mn-cs"/>
              </a:rPr>
              <a:t>Quicky</a:t>
            </a:r>
            <a:r>
              <a:rPr lang="nl-NL" sz="1200" b="0" kern="1200" dirty="0" smtClean="0">
                <a:solidFill>
                  <a:schemeClr val="tx1"/>
                </a:solidFill>
                <a:effectLst/>
                <a:latin typeface="+mn-lt"/>
                <a:ea typeface="+mn-ea"/>
                <a:cs typeface="+mn-cs"/>
              </a:rPr>
              <a:t> van </a:t>
            </a:r>
            <a:r>
              <a:rPr lang="nl-NL" sz="1200" b="0" kern="1200" dirty="0" err="1" smtClean="0">
                <a:solidFill>
                  <a:schemeClr val="tx1"/>
                </a:solidFill>
                <a:effectLst/>
                <a:latin typeface="+mn-lt"/>
                <a:ea typeface="+mn-ea"/>
                <a:cs typeface="+mn-cs"/>
              </a:rPr>
              <a:t>Nesquik</a:t>
            </a:r>
            <a:r>
              <a:rPr lang="nl-NL" sz="1200" b="0" kern="1200" dirty="0" smtClean="0">
                <a:solidFill>
                  <a:schemeClr val="tx1"/>
                </a:solidFill>
                <a:effectLst/>
                <a:latin typeface="+mn-lt"/>
                <a:ea typeface="+mn-ea"/>
                <a:cs typeface="+mn-cs"/>
              </a:rPr>
              <a:t>.</a:t>
            </a:r>
            <a:endParaRPr lang="nl-BE" sz="1200" b="0" kern="1200" dirty="0" smtClean="0">
              <a:solidFill>
                <a:schemeClr val="tx1"/>
              </a:solidFill>
              <a:effectLst/>
              <a:latin typeface="+mn-lt"/>
              <a:ea typeface="+mn-ea"/>
              <a:cs typeface="+mn-cs"/>
            </a:endParaRPr>
          </a:p>
          <a:p>
            <a:pPr marL="171450" lvl="0" indent="-171450">
              <a:buFont typeface="Wingdings" panose="05000000000000000000" pitchFamily="2" charset="2"/>
              <a:buChar char="q"/>
            </a:pPr>
            <a:r>
              <a:rPr lang="nl-NL" sz="1200" b="1" kern="1200" dirty="0" smtClean="0">
                <a:solidFill>
                  <a:schemeClr val="tx1"/>
                </a:solidFill>
                <a:effectLst/>
                <a:latin typeface="+mn-lt"/>
                <a:ea typeface="+mn-ea"/>
                <a:cs typeface="+mn-cs"/>
              </a:rPr>
              <a:t>Lokken met een cadeautje</a:t>
            </a:r>
            <a:r>
              <a:rPr lang="nl-BE" sz="1200" b="0" kern="1200" dirty="0" smtClean="0">
                <a:solidFill>
                  <a:schemeClr val="tx1"/>
                </a:solidFill>
                <a:effectLst/>
                <a:latin typeface="+mn-lt"/>
                <a:ea typeface="+mn-ea"/>
                <a:cs typeface="+mn-cs"/>
              </a:rPr>
              <a:t>: </a:t>
            </a:r>
            <a:r>
              <a:rPr lang="nl-NL" sz="1200" b="0" kern="1200" dirty="0" smtClean="0">
                <a:solidFill>
                  <a:schemeClr val="tx1"/>
                </a:solidFill>
                <a:effectLst/>
                <a:latin typeface="+mn-lt"/>
                <a:ea typeface="+mn-ea"/>
                <a:cs typeface="+mn-cs"/>
              </a:rPr>
              <a:t>Bestellen de leerlingen nog een Happy </a:t>
            </a:r>
            <a:r>
              <a:rPr lang="nl-NL" sz="1200" b="0" kern="1200" dirty="0" err="1" smtClean="0">
                <a:solidFill>
                  <a:schemeClr val="tx1"/>
                </a:solidFill>
                <a:effectLst/>
                <a:latin typeface="+mn-lt"/>
                <a:ea typeface="+mn-ea"/>
                <a:cs typeface="+mn-cs"/>
              </a:rPr>
              <a:t>Meal</a:t>
            </a:r>
            <a:r>
              <a:rPr lang="nl-NL" sz="1200" b="0" kern="1200" dirty="0" smtClean="0">
                <a:solidFill>
                  <a:schemeClr val="tx1"/>
                </a:solidFill>
                <a:effectLst/>
                <a:latin typeface="+mn-lt"/>
                <a:ea typeface="+mn-ea"/>
                <a:cs typeface="+mn-cs"/>
              </a:rPr>
              <a:t> bij McDonald’s als ze geen speelgoedje zouden</a:t>
            </a:r>
            <a:r>
              <a:rPr lang="nl-NL" sz="1200" b="0" kern="1200" baseline="0" dirty="0" smtClean="0">
                <a:solidFill>
                  <a:schemeClr val="tx1"/>
                </a:solidFill>
                <a:effectLst/>
                <a:latin typeface="+mn-lt"/>
                <a:ea typeface="+mn-ea"/>
                <a:cs typeface="+mn-cs"/>
              </a:rPr>
              <a:t> </a:t>
            </a:r>
            <a:r>
              <a:rPr lang="nl-NL" sz="1200" b="0" kern="1200" dirty="0" smtClean="0">
                <a:solidFill>
                  <a:schemeClr val="tx1"/>
                </a:solidFill>
                <a:effectLst/>
                <a:latin typeface="+mn-lt"/>
                <a:ea typeface="+mn-ea"/>
                <a:cs typeface="+mn-cs"/>
              </a:rPr>
              <a:t>krijgen? </a:t>
            </a:r>
            <a:endParaRPr lang="nl-BE" sz="1200" b="0" kern="1200" dirty="0" smtClean="0">
              <a:solidFill>
                <a:schemeClr val="tx1"/>
              </a:solidFill>
              <a:effectLst/>
              <a:latin typeface="+mn-lt"/>
              <a:ea typeface="+mn-ea"/>
              <a:cs typeface="+mn-cs"/>
            </a:endParaRPr>
          </a:p>
          <a:p>
            <a:pPr marL="171450" lvl="0" indent="-171450">
              <a:buFont typeface="Wingdings" panose="05000000000000000000" pitchFamily="2" charset="2"/>
              <a:buChar char="q"/>
            </a:pPr>
            <a:r>
              <a:rPr lang="nl-NL" sz="1200" b="1" kern="1200" dirty="0" smtClean="0">
                <a:solidFill>
                  <a:schemeClr val="tx1"/>
                </a:solidFill>
                <a:effectLst/>
                <a:latin typeface="+mn-lt"/>
                <a:ea typeface="+mn-ea"/>
                <a:cs typeface="+mn-cs"/>
              </a:rPr>
              <a:t>1 + 1 gratis</a:t>
            </a:r>
            <a:r>
              <a:rPr lang="nl-NL" sz="1200" b="0" kern="1200" dirty="0" smtClean="0">
                <a:solidFill>
                  <a:schemeClr val="tx1"/>
                </a:solidFill>
                <a:effectLst/>
                <a:latin typeface="+mn-lt"/>
                <a:ea typeface="+mn-ea"/>
                <a:cs typeface="+mn-cs"/>
              </a:rPr>
              <a:t>: Mensen gaan veel sneller een product kopen als ze er ook gratis iets bijkrijgen.</a:t>
            </a:r>
            <a:endParaRPr lang="nl-BE" sz="1200" b="0" kern="1200" dirty="0" smtClean="0">
              <a:solidFill>
                <a:schemeClr val="tx1"/>
              </a:solidFill>
              <a:effectLst/>
              <a:latin typeface="+mn-lt"/>
              <a:ea typeface="+mn-ea"/>
              <a:cs typeface="+mn-cs"/>
            </a:endParaRPr>
          </a:p>
          <a:p>
            <a:pPr marL="171450" lvl="0" indent="-171450">
              <a:buFont typeface="Wingdings" panose="05000000000000000000" pitchFamily="2" charset="2"/>
              <a:buChar char="q"/>
            </a:pPr>
            <a:r>
              <a:rPr lang="nl-NL" sz="1200" b="1" kern="1200" dirty="0" smtClean="0">
                <a:solidFill>
                  <a:schemeClr val="tx1"/>
                </a:solidFill>
                <a:effectLst/>
                <a:latin typeface="+mn-lt"/>
                <a:ea typeface="+mn-ea"/>
                <a:cs typeface="+mn-cs"/>
              </a:rPr>
              <a:t>Merchandising</a:t>
            </a:r>
            <a:r>
              <a:rPr lang="nl-BE" sz="1200" b="0" kern="1200" dirty="0" smtClean="0">
                <a:solidFill>
                  <a:schemeClr val="tx1"/>
                </a:solidFill>
                <a:effectLst/>
                <a:latin typeface="+mn-lt"/>
                <a:ea typeface="+mn-ea"/>
                <a:cs typeface="+mn-cs"/>
              </a:rPr>
              <a:t>: Ofwel </a:t>
            </a:r>
            <a:r>
              <a:rPr lang="nl-NL" sz="1200" b="0" kern="1200" dirty="0" smtClean="0">
                <a:solidFill>
                  <a:schemeClr val="tx1"/>
                </a:solidFill>
                <a:effectLst/>
                <a:latin typeface="+mn-lt"/>
                <a:ea typeface="+mn-ea"/>
                <a:cs typeface="+mn-cs"/>
              </a:rPr>
              <a:t>producten op de markt brengen die inspelen op populaire kinderfilms en tv-series. </a:t>
            </a:r>
            <a:endParaRPr lang="nl-BE" sz="1200" b="0" kern="1200" dirty="0" smtClean="0">
              <a:solidFill>
                <a:schemeClr val="tx1"/>
              </a:solidFill>
              <a:effectLst/>
              <a:latin typeface="+mn-lt"/>
              <a:ea typeface="+mn-ea"/>
              <a:cs typeface="+mn-cs"/>
            </a:endParaRPr>
          </a:p>
          <a:p>
            <a:pPr marL="171450" lvl="0" indent="-171450">
              <a:buFont typeface="Wingdings" panose="05000000000000000000" pitchFamily="2" charset="2"/>
              <a:buChar char="q"/>
            </a:pPr>
            <a:r>
              <a:rPr lang="nl-NL" sz="1200" b="1" kern="1200" dirty="0" smtClean="0">
                <a:solidFill>
                  <a:schemeClr val="tx1"/>
                </a:solidFill>
                <a:effectLst/>
                <a:latin typeface="+mn-lt"/>
                <a:ea typeface="+mn-ea"/>
                <a:cs typeface="+mn-cs"/>
              </a:rPr>
              <a:t>Plaats van merkproducten in de winkel</a:t>
            </a:r>
            <a:r>
              <a:rPr lang="nl-NL" sz="1200" b="0" kern="1200" dirty="0" smtClean="0">
                <a:solidFill>
                  <a:schemeClr val="tx1"/>
                </a:solidFill>
                <a:effectLst/>
                <a:latin typeface="+mn-lt"/>
                <a:ea typeface="+mn-ea"/>
                <a:cs typeface="+mn-cs"/>
              </a:rPr>
              <a:t>: Merkproducten vind je vaak terug op ooghoogte, omdat de winkel hier het meeste aan verdient. Op ooghoogte vallen ze meer op en worden ze meer verkocht. </a:t>
            </a:r>
            <a:endParaRPr lang="nl-BE" sz="1200" b="0" kern="1200" dirty="0" smtClean="0">
              <a:solidFill>
                <a:schemeClr val="tx1"/>
              </a:solidFill>
              <a:effectLst/>
              <a:latin typeface="+mn-lt"/>
              <a:ea typeface="+mn-ea"/>
              <a:cs typeface="+mn-cs"/>
            </a:endParaRPr>
          </a:p>
          <a:p>
            <a:pPr marL="171450" lvl="0" indent="-171450">
              <a:buFont typeface="Wingdings" panose="05000000000000000000" pitchFamily="2" charset="2"/>
              <a:buChar char="q"/>
            </a:pPr>
            <a:r>
              <a:rPr lang="nl-NL" sz="1200" b="1" kern="1200" dirty="0" smtClean="0">
                <a:solidFill>
                  <a:schemeClr val="tx1"/>
                </a:solidFill>
                <a:effectLst/>
                <a:latin typeface="+mn-lt"/>
                <a:ea typeface="+mn-ea"/>
                <a:cs typeface="+mn-cs"/>
              </a:rPr>
              <a:t>Snoepjes/boekjes aan de kassa</a:t>
            </a:r>
            <a:r>
              <a:rPr lang="nl-NL" sz="1200" b="0" kern="1200" dirty="0" smtClean="0">
                <a:solidFill>
                  <a:schemeClr val="tx1"/>
                </a:solidFill>
                <a:effectLst/>
                <a:latin typeface="+mn-lt"/>
                <a:ea typeface="+mn-ea"/>
                <a:cs typeface="+mn-cs"/>
              </a:rPr>
              <a:t>: </a:t>
            </a:r>
            <a:r>
              <a:rPr lang="nl-BE" sz="1200" b="0" kern="1200" dirty="0" smtClean="0">
                <a:solidFill>
                  <a:schemeClr val="tx1"/>
                </a:solidFill>
                <a:effectLst/>
                <a:latin typeface="+mn-lt"/>
                <a:ea typeface="+mn-ea"/>
                <a:cs typeface="+mn-cs"/>
              </a:rPr>
              <a:t>Tijdens het wachten kan je nog snel een snoepje mee grabbelen.</a:t>
            </a:r>
          </a:p>
          <a:p>
            <a:pPr marL="171450" lvl="0" indent="-171450">
              <a:buFont typeface="Wingdings" panose="05000000000000000000" pitchFamily="2" charset="2"/>
              <a:buChar char="q"/>
            </a:pPr>
            <a:r>
              <a:rPr lang="nl-NL" sz="1200" b="1" kern="1200" dirty="0" smtClean="0">
                <a:solidFill>
                  <a:schemeClr val="tx1"/>
                </a:solidFill>
                <a:effectLst/>
                <a:latin typeface="+mn-lt"/>
                <a:ea typeface="+mn-ea"/>
                <a:cs typeface="+mn-cs"/>
              </a:rPr>
              <a:t>Proevertjes</a:t>
            </a:r>
            <a:r>
              <a:rPr lang="nl-BE" sz="1200" b="0" kern="1200" dirty="0" smtClean="0">
                <a:solidFill>
                  <a:schemeClr val="tx1"/>
                </a:solidFill>
                <a:effectLst/>
                <a:latin typeface="+mn-lt"/>
                <a:ea typeface="+mn-ea"/>
                <a:cs typeface="+mn-cs"/>
              </a:rPr>
              <a:t>: </a:t>
            </a:r>
            <a:r>
              <a:rPr lang="nl-NL" sz="1200" kern="1200" dirty="0" smtClean="0">
                <a:solidFill>
                  <a:schemeClr val="tx1"/>
                </a:solidFill>
                <a:effectLst/>
                <a:latin typeface="+mn-lt"/>
                <a:ea typeface="+mn-ea"/>
                <a:cs typeface="+mn-cs"/>
              </a:rPr>
              <a:t>Als mensen het proevertje lekker vinden, dan is de kans groot dat ze het ook zullen kopen. </a:t>
            </a:r>
            <a:r>
              <a:rPr lang="nl-NL" sz="1200" b="0" kern="1200" dirty="0" smtClean="0">
                <a:solidFill>
                  <a:schemeClr val="tx1"/>
                </a:solidFill>
                <a:effectLst/>
                <a:latin typeface="+mn-lt"/>
                <a:ea typeface="+mn-ea"/>
                <a:cs typeface="+mn-cs"/>
              </a:rPr>
              <a:t> </a:t>
            </a:r>
            <a:endParaRPr lang="nl-BE" sz="1200" b="0" kern="1200" dirty="0" smtClean="0">
              <a:solidFill>
                <a:schemeClr val="tx1"/>
              </a:solidFill>
              <a:effectLst/>
              <a:latin typeface="+mn-lt"/>
              <a:ea typeface="+mn-ea"/>
              <a:cs typeface="+mn-cs"/>
            </a:endParaRPr>
          </a:p>
          <a:p>
            <a:pPr marL="171450" lvl="0" indent="-171450">
              <a:buFont typeface="Wingdings" panose="05000000000000000000" pitchFamily="2" charset="2"/>
              <a:buChar char="q"/>
            </a:pPr>
            <a:r>
              <a:rPr lang="nl-NL" sz="1200" b="1" kern="1200" dirty="0" smtClean="0">
                <a:solidFill>
                  <a:schemeClr val="tx1"/>
                </a:solidFill>
                <a:effectLst/>
                <a:latin typeface="+mn-lt"/>
                <a:ea typeface="+mn-ea"/>
                <a:cs typeface="+mn-cs"/>
              </a:rPr>
              <a:t>Producten laten opvallen in de winkel</a:t>
            </a:r>
            <a:r>
              <a:rPr lang="nl-BE" sz="1200" b="0" kern="1200" dirty="0" smtClean="0">
                <a:solidFill>
                  <a:schemeClr val="tx1"/>
                </a:solidFill>
                <a:effectLst/>
                <a:latin typeface="+mn-lt"/>
                <a:ea typeface="+mn-ea"/>
                <a:cs typeface="+mn-cs"/>
              </a:rPr>
              <a:t>: </a:t>
            </a:r>
            <a:r>
              <a:rPr lang="nl-NL" sz="1200" b="0" kern="1200" dirty="0" smtClean="0">
                <a:solidFill>
                  <a:schemeClr val="tx1"/>
                </a:solidFill>
                <a:effectLst/>
                <a:latin typeface="+mn-lt"/>
                <a:ea typeface="+mn-ea"/>
                <a:cs typeface="+mn-cs"/>
              </a:rPr>
              <a:t>Door bijvoorbeeld een hartje van </a:t>
            </a:r>
            <a:r>
              <a:rPr lang="nl-NL" sz="1200" b="0" kern="1200" dirty="0" err="1" smtClean="0">
                <a:solidFill>
                  <a:schemeClr val="tx1"/>
                </a:solidFill>
                <a:effectLst/>
                <a:latin typeface="+mn-lt"/>
                <a:ea typeface="+mn-ea"/>
                <a:cs typeface="+mn-cs"/>
              </a:rPr>
              <a:t>cola-blikjes</a:t>
            </a:r>
            <a:r>
              <a:rPr lang="nl-NL" sz="1200" b="0" kern="1200" dirty="0" smtClean="0">
                <a:solidFill>
                  <a:schemeClr val="tx1"/>
                </a:solidFill>
                <a:effectLst/>
                <a:latin typeface="+mn-lt"/>
                <a:ea typeface="+mn-ea"/>
                <a:cs typeface="+mn-cs"/>
              </a:rPr>
              <a:t> te maken, valt het product meer op en wordt het meer verkocht.</a:t>
            </a:r>
            <a:endParaRPr lang="nl-BE" sz="1200" b="0" kern="1200" dirty="0" smtClean="0">
              <a:solidFill>
                <a:schemeClr val="tx1"/>
              </a:solidFill>
              <a:effectLst/>
              <a:latin typeface="+mn-lt"/>
              <a:ea typeface="+mn-ea"/>
              <a:cs typeface="+mn-cs"/>
            </a:endParaRPr>
          </a:p>
          <a:p>
            <a:endParaRPr lang="nl-NL" sz="1200" b="1" kern="1200" dirty="0" smtClean="0">
              <a:solidFill>
                <a:schemeClr val="tx1"/>
              </a:solidFill>
              <a:effectLst/>
              <a:latin typeface="+mn-lt"/>
              <a:ea typeface="+mn-ea"/>
              <a:cs typeface="+mn-cs"/>
            </a:endParaRPr>
          </a:p>
          <a:p>
            <a:r>
              <a:rPr lang="nl-NL" sz="1200" b="1" kern="1200" dirty="0" smtClean="0">
                <a:solidFill>
                  <a:schemeClr val="tx1"/>
                </a:solidFill>
                <a:effectLst/>
                <a:latin typeface="+mn-lt"/>
                <a:ea typeface="+mn-ea"/>
                <a:cs typeface="+mn-cs"/>
              </a:rPr>
              <a:t>“Denk aan mij”</a:t>
            </a:r>
            <a:r>
              <a:rPr lang="nl-NL" sz="1200" kern="1200" dirty="0" smtClean="0">
                <a:solidFill>
                  <a:schemeClr val="tx1"/>
                </a:solidFill>
                <a:effectLst/>
                <a:latin typeface="+mn-lt"/>
                <a:ea typeface="+mn-ea"/>
                <a:cs typeface="+mn-cs"/>
              </a:rPr>
              <a:t>: Op </a:t>
            </a:r>
            <a:r>
              <a:rPr lang="nl-NL" sz="1200" b="1" kern="1200" dirty="0" smtClean="0">
                <a:solidFill>
                  <a:schemeClr val="tx1"/>
                </a:solidFill>
                <a:effectLst/>
                <a:latin typeface="+mn-lt"/>
                <a:ea typeface="+mn-ea"/>
                <a:cs typeface="+mn-cs"/>
              </a:rPr>
              <a:t>p.7</a:t>
            </a:r>
            <a:r>
              <a:rPr lang="nl-NL" sz="1200" kern="1200" dirty="0" smtClean="0">
                <a:solidFill>
                  <a:schemeClr val="tx1"/>
                </a:solidFill>
                <a:effectLst/>
                <a:latin typeface="+mn-lt"/>
                <a:ea typeface="+mn-ea"/>
                <a:cs typeface="+mn-cs"/>
              </a:rPr>
              <a:t> in de werkbundel is plaats voorzien voor een stukje theorie over winkeltrucjes.</a:t>
            </a:r>
          </a:p>
          <a:p>
            <a:endParaRPr lang="nl-BE"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Bron: </a:t>
            </a:r>
            <a:r>
              <a:rPr lang="en-US" sz="1200" kern="1200" dirty="0" err="1" smtClean="0">
                <a:solidFill>
                  <a:schemeClr val="tx1"/>
                </a:solidFill>
                <a:effectLst/>
                <a:latin typeface="+mn-lt"/>
                <a:ea typeface="+mn-ea"/>
                <a:cs typeface="+mn-cs"/>
              </a:rPr>
              <a:t>Daems</a:t>
            </a:r>
            <a:r>
              <a:rPr lang="en-US" sz="1200" kern="1200" dirty="0" smtClean="0">
                <a:solidFill>
                  <a:schemeClr val="tx1"/>
                </a:solidFill>
                <a:effectLst/>
                <a:latin typeface="+mn-lt"/>
                <a:ea typeface="+mn-ea"/>
                <a:cs typeface="+mn-cs"/>
              </a:rPr>
              <a:t>, K., &amp; De </a:t>
            </a:r>
            <a:r>
              <a:rPr lang="en-US" sz="1200" kern="1200" dirty="0" err="1" smtClean="0">
                <a:solidFill>
                  <a:schemeClr val="tx1"/>
                </a:solidFill>
                <a:effectLst/>
                <a:latin typeface="+mn-lt"/>
                <a:ea typeface="+mn-ea"/>
                <a:cs typeface="+mn-cs"/>
              </a:rPr>
              <a:t>Pelsmacker</a:t>
            </a:r>
            <a:r>
              <a:rPr lang="en-US" sz="1200" kern="1200" dirty="0" smtClean="0">
                <a:solidFill>
                  <a:schemeClr val="tx1"/>
                </a:solidFill>
                <a:effectLst/>
                <a:latin typeface="+mn-lt"/>
                <a:ea typeface="+mn-ea"/>
                <a:cs typeface="+mn-cs"/>
              </a:rPr>
              <a:t>, P. (2015) Marketing communication techniques aimed at children and teenagers. </a:t>
            </a:r>
            <a:r>
              <a:rPr lang="nl-NL" sz="1200" kern="1200" dirty="0" smtClean="0">
                <a:solidFill>
                  <a:schemeClr val="tx1"/>
                </a:solidFill>
                <a:effectLst/>
                <a:latin typeface="+mn-lt"/>
                <a:ea typeface="+mn-ea"/>
                <a:cs typeface="+mn-cs"/>
              </a:rPr>
              <a:t>Een rapport in het kader van het </a:t>
            </a:r>
            <a:r>
              <a:rPr lang="nl-NL" sz="1200" kern="1200" dirty="0" err="1" smtClean="0">
                <a:solidFill>
                  <a:schemeClr val="tx1"/>
                </a:solidFill>
                <a:effectLst/>
                <a:latin typeface="+mn-lt"/>
                <a:ea typeface="+mn-ea"/>
                <a:cs typeface="+mn-cs"/>
              </a:rPr>
              <a:t>AdLit</a:t>
            </a:r>
            <a:r>
              <a:rPr lang="nl-NL" sz="1200" kern="1200" dirty="0" smtClean="0">
                <a:solidFill>
                  <a:schemeClr val="tx1"/>
                </a:solidFill>
                <a:effectLst/>
                <a:latin typeface="+mn-lt"/>
                <a:ea typeface="+mn-ea"/>
                <a:cs typeface="+mn-cs"/>
              </a:rPr>
              <a:t> onderzoeksproject. Document beschikbaar op www.AdLit.be.</a:t>
            </a:r>
            <a:endParaRPr lang="nl-B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baseline="0" dirty="0" smtClean="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pPr marL="0" indent="0">
              <a:buNone/>
            </a:pPr>
            <a:endParaRPr lang="nl-NL" b="0" baseline="0" dirty="0"/>
          </a:p>
          <a:p>
            <a:pPr marL="0" indent="0">
              <a:buNone/>
            </a:pPr>
            <a:endParaRPr lang="nl-NL" b="0" baseline="0" dirty="0"/>
          </a:p>
          <a:p>
            <a:pPr marL="0" indent="0">
              <a:buNone/>
            </a:pPr>
            <a:endParaRPr lang="nl-NL" b="0" baseline="0" dirty="0"/>
          </a:p>
          <a:p>
            <a:pPr marL="0" indent="0">
              <a:buNone/>
            </a:pPr>
            <a:endParaRPr lang="nl-NL" b="0" baseline="0" dirty="0"/>
          </a:p>
          <a:p>
            <a:pPr marL="0" indent="0">
              <a:buNone/>
            </a:pPr>
            <a:endParaRPr lang="nl-NL" b="0" baseline="0" dirty="0"/>
          </a:p>
          <a:p>
            <a:pPr marL="0" indent="0">
              <a:buNone/>
            </a:pPr>
            <a:endParaRPr lang="nl-NL" b="0" baseline="0" dirty="0"/>
          </a:p>
          <a:p>
            <a:pPr marL="0" indent="0">
              <a:buNone/>
            </a:pPr>
            <a:endParaRPr lang="nl-NL" b="0" baseline="0" dirty="0"/>
          </a:p>
          <a:p>
            <a:pPr marL="0" indent="0">
              <a:buNone/>
            </a:pPr>
            <a:endParaRPr lang="nl-NL" b="0" baseline="0" dirty="0"/>
          </a:p>
          <a:p>
            <a:pPr marL="228600" indent="-228600">
              <a:buAutoNum type="arabicParenR"/>
            </a:pPr>
            <a:endParaRPr lang="nl-BE"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16</a:t>
            </a:fld>
            <a:endParaRPr lang="nl-BE"/>
          </a:p>
        </p:txBody>
      </p:sp>
    </p:spTree>
    <p:extLst>
      <p:ext uri="{BB962C8B-B14F-4D97-AF65-F5344CB8AC3E}">
        <p14:creationId xmlns:p14="http://schemas.microsoft.com/office/powerpoint/2010/main" val="3284195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17</a:t>
            </a:fld>
            <a:endParaRPr lang="nl-BE"/>
          </a:p>
        </p:txBody>
      </p:sp>
    </p:spTree>
    <p:extLst>
      <p:ext uri="{BB962C8B-B14F-4D97-AF65-F5344CB8AC3E}">
        <p14:creationId xmlns:p14="http://schemas.microsoft.com/office/powerpoint/2010/main" val="1780839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Uitleg bij de slide</a:t>
            </a:r>
            <a:endParaRPr lang="nl-BE" u="sng" dirty="0"/>
          </a:p>
          <a:p>
            <a:endParaRPr lang="nl-NL" u="sng" dirty="0"/>
          </a:p>
          <a:p>
            <a:r>
              <a:rPr lang="nl-NL" sz="1200" kern="1200" dirty="0" smtClean="0">
                <a:solidFill>
                  <a:schemeClr val="tx1"/>
                </a:solidFill>
                <a:effectLst/>
                <a:latin typeface="+mn-lt"/>
                <a:ea typeface="+mn-ea"/>
                <a:cs typeface="+mn-cs"/>
              </a:rPr>
              <a:t>De leerlingen hebben nagedacht over welke reclame ze tegenkomen op straat (</a:t>
            </a:r>
            <a:r>
              <a:rPr lang="nl-NL" sz="1200" b="1" kern="1200" dirty="0" smtClean="0">
                <a:solidFill>
                  <a:schemeClr val="tx1"/>
                </a:solidFill>
                <a:effectLst/>
                <a:latin typeface="+mn-lt"/>
                <a:ea typeface="+mn-ea"/>
                <a:cs typeface="+mn-cs"/>
              </a:rPr>
              <a:t>p.8</a:t>
            </a:r>
            <a:r>
              <a:rPr lang="nl-NL" sz="1200" kern="1200" dirty="0" smtClean="0">
                <a:solidFill>
                  <a:schemeClr val="tx1"/>
                </a:solidFill>
                <a:effectLst/>
                <a:latin typeface="+mn-lt"/>
                <a:ea typeface="+mn-ea"/>
                <a:cs typeface="+mn-cs"/>
              </a:rPr>
              <a:t>). Laat een leerling een korte samenvatting geven:</a:t>
            </a:r>
            <a:r>
              <a:rPr lang="nl-NL" sz="1200" kern="1200" baseline="0" dirty="0" smtClean="0">
                <a:solidFill>
                  <a:schemeClr val="tx1"/>
                </a:solidFill>
                <a:effectLst/>
                <a:latin typeface="+mn-lt"/>
                <a:ea typeface="+mn-ea"/>
                <a:cs typeface="+mn-cs"/>
              </a:rPr>
              <a:t> w</a:t>
            </a:r>
            <a:r>
              <a:rPr lang="nl-NL" sz="1200" kern="1200" dirty="0" smtClean="0">
                <a:solidFill>
                  <a:schemeClr val="tx1"/>
                </a:solidFill>
                <a:effectLst/>
                <a:latin typeface="+mn-lt"/>
                <a:ea typeface="+mn-ea"/>
                <a:cs typeface="+mn-cs"/>
              </a:rPr>
              <a:t>elke reclamevormen hadden zij niet gezien die </a:t>
            </a:r>
            <a:r>
              <a:rPr lang="nl-NL" sz="1200" kern="1200" dirty="0" err="1" smtClean="0">
                <a:solidFill>
                  <a:schemeClr val="tx1"/>
                </a:solidFill>
                <a:effectLst/>
                <a:latin typeface="+mn-lt"/>
                <a:ea typeface="+mn-ea"/>
                <a:cs typeface="+mn-cs"/>
              </a:rPr>
              <a:t>Divine</a:t>
            </a:r>
            <a:r>
              <a:rPr lang="nl-NL" sz="1200" kern="1200" dirty="0" smtClean="0">
                <a:solidFill>
                  <a:schemeClr val="tx1"/>
                </a:solidFill>
                <a:effectLst/>
                <a:latin typeface="+mn-lt"/>
                <a:ea typeface="+mn-ea"/>
                <a:cs typeface="+mn-cs"/>
              </a:rPr>
              <a:t> wel gezien had, en </a:t>
            </a:r>
            <a:r>
              <a:rPr lang="nl-NL" sz="1200" kern="1200" dirty="0" err="1" smtClean="0">
                <a:solidFill>
                  <a:schemeClr val="tx1"/>
                </a:solidFill>
                <a:effectLst/>
                <a:latin typeface="+mn-lt"/>
                <a:ea typeface="+mn-ea"/>
                <a:cs typeface="+mn-cs"/>
              </a:rPr>
              <a:t>vice</a:t>
            </a:r>
            <a:r>
              <a:rPr lang="nl-NL" sz="1200" kern="1200" dirty="0" smtClean="0">
                <a:solidFill>
                  <a:schemeClr val="tx1"/>
                </a:solidFill>
                <a:effectLst/>
                <a:latin typeface="+mn-lt"/>
                <a:ea typeface="+mn-ea"/>
                <a:cs typeface="+mn-cs"/>
              </a:rPr>
              <a:t> versa?</a:t>
            </a:r>
            <a:endParaRPr lang="nl-NL" u="none"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18</a:t>
            </a:fld>
            <a:endParaRPr lang="nl-BE"/>
          </a:p>
        </p:txBody>
      </p:sp>
    </p:spTree>
    <p:extLst>
      <p:ext uri="{BB962C8B-B14F-4D97-AF65-F5344CB8AC3E}">
        <p14:creationId xmlns:p14="http://schemas.microsoft.com/office/powerpoint/2010/main" val="1152944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Uitleg bij de slide</a:t>
            </a:r>
          </a:p>
          <a:p>
            <a:endParaRPr lang="nl-NL" u="sng" dirty="0" smtClean="0"/>
          </a:p>
          <a:p>
            <a:pPr marL="171450" lvl="0" indent="-171450">
              <a:buFont typeface="Arial" panose="020B0604020202020204" pitchFamily="34" charset="0"/>
              <a:buChar char="•"/>
            </a:pPr>
            <a:r>
              <a:rPr lang="nl-NL" sz="1200" b="0" kern="1200" dirty="0" smtClean="0">
                <a:solidFill>
                  <a:schemeClr val="tx1"/>
                </a:solidFill>
                <a:effectLst/>
                <a:latin typeface="+mn-lt"/>
                <a:ea typeface="+mn-ea"/>
                <a:cs typeface="+mn-cs"/>
              </a:rPr>
              <a:t>Met deze dia kan u aan de leerlingen uitleggen dat billboards en affiches op straat sterk gelijken op </a:t>
            </a:r>
            <a:r>
              <a:rPr lang="nl-NL" sz="1200" b="1" kern="1200" dirty="0" smtClean="0">
                <a:solidFill>
                  <a:schemeClr val="tx1"/>
                </a:solidFill>
                <a:effectLst/>
                <a:latin typeface="+mn-lt"/>
                <a:ea typeface="+mn-ea"/>
                <a:cs typeface="+mn-cs"/>
              </a:rPr>
              <a:t>banners</a:t>
            </a:r>
            <a:r>
              <a:rPr lang="nl-NL" sz="1200" b="0" kern="1200" dirty="0" smtClean="0">
                <a:solidFill>
                  <a:schemeClr val="tx1"/>
                </a:solidFill>
                <a:effectLst/>
                <a:latin typeface="+mn-lt"/>
                <a:ea typeface="+mn-ea"/>
                <a:cs typeface="+mn-cs"/>
              </a:rPr>
              <a:t> die we zien op het internet. Een banner verschijnt vaak als een rechthoekje bovenaan of aan de zijkant van een website, maar soms ook als een pop-up. </a:t>
            </a:r>
            <a:endParaRPr lang="nl-BE"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NL" sz="1200" kern="1200" dirty="0" smtClean="0">
                <a:solidFill>
                  <a:schemeClr val="tx1"/>
                </a:solidFill>
                <a:effectLst/>
                <a:latin typeface="+mn-lt"/>
                <a:ea typeface="+mn-ea"/>
                <a:cs typeface="+mn-cs"/>
              </a:rPr>
              <a:t>In vergelijking met reclame op straat, kunnen internetbanners </a:t>
            </a:r>
            <a:r>
              <a:rPr lang="nl-NL" sz="1200" b="1" kern="1200" dirty="0" smtClean="0">
                <a:solidFill>
                  <a:schemeClr val="tx1"/>
                </a:solidFill>
                <a:effectLst/>
                <a:latin typeface="+mn-lt"/>
                <a:ea typeface="+mn-ea"/>
                <a:cs typeface="+mn-cs"/>
              </a:rPr>
              <a:t>persoonlijker</a:t>
            </a:r>
            <a:r>
              <a:rPr lang="nl-NL" sz="1200" kern="1200" dirty="0" smtClean="0">
                <a:solidFill>
                  <a:schemeClr val="tx1"/>
                </a:solidFill>
                <a:effectLst/>
                <a:latin typeface="+mn-lt"/>
                <a:ea typeface="+mn-ea"/>
                <a:cs typeface="+mn-cs"/>
              </a:rPr>
              <a:t> gemaakt worden. Zo staat er op Spele.nl, dat voornamelijk door kinderen bezocht wordt, reclame voor de nieuwe “Kung Fu Panda” film en niet voor anti-rimpelcrème zoals op de website “Libelle Lekker” die voornamelijk vrouwen aantrekt. Daarom hebben de leerlingen de oefening gemaakt waarbij ze een doelgroep aan een product moesten linken (</a:t>
            </a:r>
            <a:r>
              <a:rPr lang="nl-NL" sz="1200" b="1" kern="1200" dirty="0" smtClean="0">
                <a:solidFill>
                  <a:schemeClr val="tx1"/>
                </a:solidFill>
                <a:effectLst/>
                <a:latin typeface="+mn-lt"/>
                <a:ea typeface="+mn-ea"/>
                <a:cs typeface="+mn-cs"/>
              </a:rPr>
              <a:t>p.9</a:t>
            </a:r>
            <a:r>
              <a:rPr lang="nl-NL" sz="1200" kern="1200" dirty="0" smtClean="0">
                <a:solidFill>
                  <a:schemeClr val="tx1"/>
                </a:solidFill>
                <a:effectLst/>
                <a:latin typeface="+mn-lt"/>
                <a:ea typeface="+mn-ea"/>
                <a:cs typeface="+mn-cs"/>
              </a:rPr>
              <a:t>).</a:t>
            </a:r>
            <a:endParaRPr lang="nl-NL" b="0" u="sng"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19</a:t>
            </a:fld>
            <a:endParaRPr lang="nl-BE"/>
          </a:p>
        </p:txBody>
      </p:sp>
    </p:spTree>
    <p:extLst>
      <p:ext uri="{BB962C8B-B14F-4D97-AF65-F5344CB8AC3E}">
        <p14:creationId xmlns:p14="http://schemas.microsoft.com/office/powerpoint/2010/main" val="3614012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2</a:t>
            </a:fld>
            <a:endParaRPr lang="nl-BE"/>
          </a:p>
        </p:txBody>
      </p:sp>
    </p:spTree>
    <p:extLst>
      <p:ext uri="{BB962C8B-B14F-4D97-AF65-F5344CB8AC3E}">
        <p14:creationId xmlns:p14="http://schemas.microsoft.com/office/powerpoint/2010/main" val="3297984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Uitleg bij de </a:t>
            </a:r>
            <a:r>
              <a:rPr lang="nl-NL" u="sng" dirty="0" smtClean="0"/>
              <a:t>slide</a:t>
            </a:r>
          </a:p>
          <a:p>
            <a:endParaRPr lang="nl-NL" u="sng" dirty="0" smtClean="0"/>
          </a:p>
          <a:p>
            <a:r>
              <a:rPr lang="nl-NL" sz="1200" kern="1200" dirty="0" smtClean="0">
                <a:solidFill>
                  <a:schemeClr val="tx1"/>
                </a:solidFill>
                <a:effectLst/>
                <a:latin typeface="+mn-lt"/>
                <a:ea typeface="+mn-ea"/>
                <a:cs typeface="+mn-cs"/>
              </a:rPr>
              <a:t>Maar banners kunnen nog persoonlijker gemaakt worden door rekening te houden met</a:t>
            </a:r>
            <a:r>
              <a:rPr lang="nl-NL" sz="1200" b="1" kern="1200" dirty="0" smtClean="0">
                <a:solidFill>
                  <a:schemeClr val="tx1"/>
                </a:solidFill>
                <a:effectLst/>
                <a:latin typeface="+mn-lt"/>
                <a:ea typeface="+mn-ea"/>
                <a:cs typeface="+mn-cs"/>
              </a:rPr>
              <a:t> ons surfgedrag</a:t>
            </a:r>
            <a:r>
              <a:rPr lang="nl-NL" sz="1200" kern="1200" dirty="0" smtClean="0">
                <a:solidFill>
                  <a:schemeClr val="tx1"/>
                </a:solidFill>
                <a:effectLst/>
                <a:latin typeface="+mn-lt"/>
                <a:ea typeface="+mn-ea"/>
                <a:cs typeface="+mn-cs"/>
              </a:rPr>
              <a:t>. Op </a:t>
            </a:r>
            <a:r>
              <a:rPr lang="nl-NL" sz="1200" b="1" kern="1200" dirty="0" smtClean="0">
                <a:solidFill>
                  <a:schemeClr val="tx1"/>
                </a:solidFill>
                <a:effectLst/>
                <a:latin typeface="+mn-lt"/>
                <a:ea typeface="+mn-ea"/>
                <a:cs typeface="+mn-cs"/>
              </a:rPr>
              <a:t>pp.11-12</a:t>
            </a:r>
            <a:r>
              <a:rPr lang="nl-NL" sz="1200" kern="1200" dirty="0" smtClean="0">
                <a:solidFill>
                  <a:schemeClr val="tx1"/>
                </a:solidFill>
                <a:effectLst/>
                <a:latin typeface="+mn-lt"/>
                <a:ea typeface="+mn-ea"/>
                <a:cs typeface="+mn-cs"/>
              </a:rPr>
              <a:t> van hun werkbundel, krijgen de leerlingen daarom volgende casus voorgeschoteld:</a:t>
            </a:r>
            <a:endParaRPr lang="nl-NL" u="sng" dirty="0"/>
          </a:p>
          <a:p>
            <a:endParaRPr lang="nl-NL" u="sng" dirty="0"/>
          </a:p>
          <a:p>
            <a:pPr lvl="1"/>
            <a:r>
              <a:rPr lang="nl-NL" sz="1200" kern="1200" dirty="0" smtClean="0">
                <a:solidFill>
                  <a:schemeClr val="tx1"/>
                </a:solidFill>
                <a:effectLst/>
                <a:latin typeface="+mn-lt"/>
                <a:ea typeface="+mn-ea"/>
                <a:cs typeface="+mn-cs"/>
              </a:rPr>
              <a:t>Toon (9 jaar) is een grote fan van tractors. Daarom surft hij vaak naar de website www.tractorfan.nl. Nadat hij naar deze website geweest is, surft hij naar Sporza.be om zo op de hoogte te zijn van het laatste sportnieuws. Het valt hem op dat hij ook op deze website, net zoals op de website over tractors, reclame krijgt voor ski’s. Toon hoorde zijn papa gisteren tijdens het ontbijt zeggen dat hij op zoek is naar nieuwe ski’s, dus Toon vraagt zich af of de reclame daar iets mee te maken kan hebben. Denken jullie dat dat kan? </a:t>
            </a:r>
            <a:endParaRPr lang="nl-BE" sz="1200" kern="1200" dirty="0" smtClean="0">
              <a:solidFill>
                <a:schemeClr val="tx1"/>
              </a:solidFill>
              <a:effectLst/>
              <a:latin typeface="+mn-lt"/>
              <a:ea typeface="+mn-ea"/>
              <a:cs typeface="+mn-cs"/>
            </a:endParaRPr>
          </a:p>
          <a:p>
            <a:pPr marL="1085850" lvl="2" indent="-171450">
              <a:buFont typeface="Wingdings" panose="05000000000000000000" pitchFamily="2" charset="2"/>
              <a:buChar char="q"/>
            </a:pPr>
            <a:r>
              <a:rPr lang="nl-NL" sz="1200" kern="1200" dirty="0" smtClean="0">
                <a:solidFill>
                  <a:schemeClr val="tx1"/>
                </a:solidFill>
                <a:effectLst/>
                <a:latin typeface="+mn-lt"/>
                <a:ea typeface="+mn-ea"/>
                <a:cs typeface="+mn-cs"/>
              </a:rPr>
              <a:t>Nee, dat kan niet. Het is toevallig.</a:t>
            </a:r>
            <a:endParaRPr lang="nl-BE" sz="1200" kern="1200" dirty="0" smtClean="0">
              <a:solidFill>
                <a:schemeClr val="tx1"/>
              </a:solidFill>
              <a:effectLst/>
              <a:latin typeface="+mn-lt"/>
              <a:ea typeface="+mn-ea"/>
              <a:cs typeface="+mn-cs"/>
            </a:endParaRPr>
          </a:p>
          <a:p>
            <a:pPr marL="1085850" lvl="2" indent="-171450">
              <a:buFont typeface="Wingdings" panose="05000000000000000000" pitchFamily="2" charset="2"/>
              <a:buChar char="q"/>
            </a:pPr>
            <a:r>
              <a:rPr lang="nl-NL" sz="1200" kern="1200" dirty="0" smtClean="0">
                <a:solidFill>
                  <a:schemeClr val="tx1"/>
                </a:solidFill>
                <a:effectLst/>
                <a:latin typeface="+mn-lt"/>
                <a:ea typeface="+mn-ea"/>
                <a:cs typeface="+mn-cs"/>
              </a:rPr>
              <a:t>Ja, dat kan. Leg uit.</a:t>
            </a:r>
          </a:p>
          <a:p>
            <a:pPr marL="914400" lvl="2" indent="0">
              <a:buFont typeface="Wingdings" panose="05000000000000000000" pitchFamily="2" charset="2"/>
              <a:buNone/>
            </a:pPr>
            <a:endParaRPr lang="nl-BE"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Het antwoord is “ja, dat kan”. Als de papa van Toon op de computer gesurft heeft naar websites waar hij nieuwe ski’s kan aankopen, zoals de website van Decathlon, dan is de kans groot dat Toon later reclame krijgt voor ski’s als hij op dezelfde computer als zijn papa surft. Dat heeft te maken met </a:t>
            </a:r>
            <a:r>
              <a:rPr lang="nl-NL" sz="1200" b="1" kern="1200" dirty="0" smtClean="0">
                <a:solidFill>
                  <a:schemeClr val="tx1"/>
                </a:solidFill>
                <a:effectLst/>
                <a:latin typeface="+mn-lt"/>
                <a:ea typeface="+mn-ea"/>
                <a:cs typeface="+mn-cs"/>
              </a:rPr>
              <a:t>cookies</a:t>
            </a:r>
            <a:r>
              <a:rPr lang="nl-NL" sz="1200" kern="1200" dirty="0" smtClean="0">
                <a:solidFill>
                  <a:schemeClr val="tx1"/>
                </a:solidFill>
                <a:effectLst/>
                <a:latin typeface="+mn-lt"/>
                <a:ea typeface="+mn-ea"/>
                <a:cs typeface="+mn-cs"/>
              </a:rPr>
              <a:t>.</a:t>
            </a:r>
            <a:endParaRPr lang="nl-BE" u="none"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20</a:t>
            </a:fld>
            <a:endParaRPr lang="nl-BE"/>
          </a:p>
        </p:txBody>
      </p:sp>
    </p:spTree>
    <p:extLst>
      <p:ext uri="{BB962C8B-B14F-4D97-AF65-F5344CB8AC3E}">
        <p14:creationId xmlns:p14="http://schemas.microsoft.com/office/powerpoint/2010/main" val="3868232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Uitleg bij de slide:</a:t>
            </a:r>
          </a:p>
          <a:p>
            <a:endParaRPr lang="nl-NL" dirty="0"/>
          </a:p>
          <a:p>
            <a:r>
              <a:rPr lang="nl-NL" baseline="0" dirty="0" smtClean="0"/>
              <a:t>Als </a:t>
            </a:r>
            <a:r>
              <a:rPr lang="nl-NL" baseline="0" dirty="0"/>
              <a:t>je aan het surfen bent, dan kom je bijna op elke website die je bezoekt een zinnetje tegen als “Deze website maakt gebruik van cookies om uw gebruikservaring te verbeteren”. Maar wat betekent dat </a:t>
            </a:r>
            <a:r>
              <a:rPr lang="nl-NL" baseline="0" dirty="0" smtClean="0"/>
              <a:t>precies?</a:t>
            </a:r>
            <a:endParaRPr lang="nl-BE"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21</a:t>
            </a:fld>
            <a:endParaRPr lang="nl-BE"/>
          </a:p>
        </p:txBody>
      </p:sp>
    </p:spTree>
    <p:extLst>
      <p:ext uri="{BB962C8B-B14F-4D97-AF65-F5344CB8AC3E}">
        <p14:creationId xmlns:p14="http://schemas.microsoft.com/office/powerpoint/2010/main" val="2066432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u="sng" dirty="0"/>
              <a:t>Uitleg bij de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r>
              <a:rPr lang="nl-BE" sz="1200" kern="1200" dirty="0" smtClean="0">
                <a:solidFill>
                  <a:schemeClr val="tx1"/>
                </a:solidFill>
                <a:effectLst/>
                <a:latin typeface="+mn-lt"/>
                <a:ea typeface="+mn-ea"/>
                <a:cs typeface="+mn-cs"/>
              </a:rPr>
              <a:t>In het filmpje (duur: 1min39) wordt uitgelegd wat </a:t>
            </a:r>
            <a:r>
              <a:rPr lang="nl-BE" sz="1200" b="1" kern="1200" dirty="0" smtClean="0">
                <a:solidFill>
                  <a:schemeClr val="tx1"/>
                </a:solidFill>
                <a:effectLst/>
                <a:latin typeface="+mn-lt"/>
                <a:ea typeface="+mn-ea"/>
                <a:cs typeface="+mn-cs"/>
              </a:rPr>
              <a:t>cookies</a:t>
            </a:r>
            <a:r>
              <a:rPr lang="nl-BE" sz="1200" kern="1200" dirty="0" smtClean="0">
                <a:solidFill>
                  <a:schemeClr val="tx1"/>
                </a:solidFill>
                <a:effectLst/>
                <a:latin typeface="+mn-lt"/>
                <a:ea typeface="+mn-ea"/>
                <a:cs typeface="+mn-cs"/>
              </a:rPr>
              <a:t> precies zijn. Het zijn namelijk kleine tekstbestandjes die opgeslagen worden op je computer, tablet, smartphone, enz. Doordat er bijgehouden wordt welke websites we precies bezoeken, wordt er ook onthouden wat precies onze interesses zijn en deze informatie wordt dan gebruikt voor het versturen van reclame. Het kleedje dat je opzocht op </a:t>
            </a:r>
            <a:r>
              <a:rPr lang="nl-BE" sz="1200" kern="1200" dirty="0" err="1" smtClean="0">
                <a:solidFill>
                  <a:schemeClr val="tx1"/>
                </a:solidFill>
                <a:effectLst/>
                <a:latin typeface="+mn-lt"/>
                <a:ea typeface="+mn-ea"/>
                <a:cs typeface="+mn-cs"/>
              </a:rPr>
              <a:t>Zalando</a:t>
            </a:r>
            <a:r>
              <a:rPr lang="nl-BE" sz="1200" kern="1200" dirty="0" smtClean="0">
                <a:solidFill>
                  <a:schemeClr val="tx1"/>
                </a:solidFill>
                <a:effectLst/>
                <a:latin typeface="+mn-lt"/>
                <a:ea typeface="+mn-ea"/>
                <a:cs typeface="+mn-cs"/>
              </a:rPr>
              <a:t>, een nieuw tennisracket dat je zocht op de website van Decathlon of een reisje naar de zon via Booking.com, het is niet toevallig dat deze zaken een paar minuten later als banner verschijnen op andere websites. Misschien is het wel net dat tikkeltje dat je nodig hebt om nog overtuigd te worden om tot de aankoop over te gaan. </a:t>
            </a: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De link naar het filmpje voor als de versie in de PPT niet werkt</a:t>
            </a:r>
            <a:r>
              <a:rPr lang="nl-NL" sz="1200" kern="1200" dirty="0" smtClean="0">
                <a:solidFill>
                  <a:schemeClr val="tx1"/>
                </a:solidFill>
                <a:effectLst/>
                <a:latin typeface="+mn-lt"/>
                <a:ea typeface="+mn-ea"/>
                <a:cs typeface="+mn-cs"/>
              </a:rPr>
              <a:t>: </a:t>
            </a:r>
            <a:r>
              <a:rPr lang="nl-NL" sz="1200" u="sng" kern="1200" dirty="0" smtClean="0">
                <a:solidFill>
                  <a:schemeClr val="tx1"/>
                </a:solidFill>
                <a:effectLst/>
                <a:latin typeface="+mn-lt"/>
                <a:ea typeface="+mn-ea"/>
                <a:cs typeface="+mn-cs"/>
                <a:hlinkClick r:id="rId3"/>
              </a:rPr>
              <a:t>http://www.schooltv.nl/video/wat-zijn-cookies-kleine-verklikkertjes-die-onthouden-wat-je-doet-op-internet/</a:t>
            </a:r>
            <a:endParaRPr lang="nl-B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NL" sz="1200" b="1" kern="1200" dirty="0" smtClean="0">
                <a:solidFill>
                  <a:schemeClr val="tx1"/>
                </a:solidFill>
                <a:effectLst/>
                <a:latin typeface="+mn-lt"/>
                <a:ea typeface="+mn-ea"/>
                <a:cs typeface="+mn-cs"/>
              </a:rPr>
              <a:t>“Denk aan mij”</a:t>
            </a:r>
            <a:r>
              <a:rPr lang="nl-NL" sz="1200" kern="1200" dirty="0" smtClean="0">
                <a:solidFill>
                  <a:schemeClr val="tx1"/>
                </a:solidFill>
                <a:effectLst/>
                <a:latin typeface="+mn-lt"/>
                <a:ea typeface="+mn-ea"/>
                <a:cs typeface="+mn-cs"/>
              </a:rPr>
              <a:t>: Op </a:t>
            </a:r>
            <a:r>
              <a:rPr lang="nl-NL" sz="1200" b="1" kern="1200" dirty="0" smtClean="0">
                <a:solidFill>
                  <a:schemeClr val="tx1"/>
                </a:solidFill>
                <a:effectLst/>
                <a:latin typeface="+mn-lt"/>
                <a:ea typeface="+mn-ea"/>
                <a:cs typeface="+mn-cs"/>
              </a:rPr>
              <a:t>p. X</a:t>
            </a:r>
            <a:r>
              <a:rPr lang="nl-NL" sz="1200" kern="1200" dirty="0" smtClean="0">
                <a:solidFill>
                  <a:schemeClr val="tx1"/>
                </a:solidFill>
                <a:effectLst/>
                <a:latin typeface="+mn-lt"/>
                <a:ea typeface="+mn-ea"/>
                <a:cs typeface="+mn-cs"/>
              </a:rPr>
              <a:t> in de werkbundel is plaats voorzien waar de leerlingen een stukje theorie kunnen kleven over banners &amp; cookies.</a:t>
            </a:r>
            <a:endParaRPr lang="nl-BE"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t>22</a:t>
            </a:fld>
            <a:endParaRPr lang="nl-BE"/>
          </a:p>
        </p:txBody>
      </p:sp>
    </p:spTree>
    <p:extLst>
      <p:ext uri="{BB962C8B-B14F-4D97-AF65-F5344CB8AC3E}">
        <p14:creationId xmlns:p14="http://schemas.microsoft.com/office/powerpoint/2010/main" val="2183090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smtClean="0"/>
              <a:t>Uitleg bij de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u="sng" dirty="0" smtClean="0"/>
          </a:p>
          <a:p>
            <a:r>
              <a:rPr lang="nl-BE" sz="1200" kern="1200" dirty="0" smtClean="0">
                <a:solidFill>
                  <a:schemeClr val="tx1"/>
                </a:solidFill>
                <a:effectLst/>
                <a:latin typeface="+mn-lt"/>
                <a:ea typeface="+mn-ea"/>
                <a:cs typeface="+mn-cs"/>
              </a:rPr>
              <a:t>Wat vinden leerlingen van gepersonaliseerde reclame op het internet? </a:t>
            </a:r>
          </a:p>
          <a:p>
            <a:r>
              <a:rPr lang="nl-BE" sz="1200" kern="1200" dirty="0" smtClean="0">
                <a:solidFill>
                  <a:schemeClr val="tx1"/>
                </a:solidFill>
                <a:effectLst/>
                <a:latin typeface="+mn-lt"/>
                <a:ea typeface="+mn-ea"/>
                <a:cs typeface="+mn-cs"/>
              </a:rPr>
              <a:t>1) Geef de leerlingen even de tijd om het scenario op de dia te bestuderen. </a:t>
            </a:r>
          </a:p>
          <a:p>
            <a:r>
              <a:rPr lang="nl-BE" sz="1200" kern="1200" dirty="0" smtClean="0">
                <a:solidFill>
                  <a:schemeClr val="tx1"/>
                </a:solidFill>
                <a:effectLst/>
                <a:latin typeface="+mn-lt"/>
                <a:ea typeface="+mn-ea"/>
                <a:cs typeface="+mn-cs"/>
              </a:rPr>
              <a:t>2) Laat de leerlingen die akkoord gaan met de mama die gepersonaliseerde reclame een voordeel vindt naar de linkerkant van het klaslokaal gaan en de leerlingen die akkoord gaan met het </a:t>
            </a:r>
            <a:r>
              <a:rPr lang="nl-BE" sz="1200" kern="1200" smtClean="0">
                <a:solidFill>
                  <a:schemeClr val="tx1"/>
                </a:solidFill>
                <a:effectLst/>
                <a:latin typeface="+mn-lt"/>
                <a:ea typeface="+mn-ea"/>
                <a:cs typeface="+mn-cs"/>
              </a:rPr>
              <a:t>meisje </a:t>
            </a:r>
            <a:r>
              <a:rPr lang="nl-BE" sz="1200" kern="1200" smtClean="0">
                <a:solidFill>
                  <a:schemeClr val="tx1"/>
                </a:solidFill>
                <a:effectLst/>
                <a:latin typeface="+mn-lt"/>
                <a:ea typeface="+mn-ea"/>
                <a:cs typeface="+mn-cs"/>
              </a:rPr>
              <a:t>dat </a:t>
            </a:r>
            <a:r>
              <a:rPr lang="nl-BE" sz="1200" kern="1200" dirty="0" smtClean="0">
                <a:solidFill>
                  <a:schemeClr val="tx1"/>
                </a:solidFill>
                <a:effectLst/>
                <a:latin typeface="+mn-lt"/>
                <a:ea typeface="+mn-ea"/>
                <a:cs typeface="+mn-cs"/>
              </a:rPr>
              <a:t>gepersonaliseerde reclame eng vindt naar de rechterkant. </a:t>
            </a:r>
          </a:p>
          <a:p>
            <a:r>
              <a:rPr lang="nl-BE" sz="1200" kern="1200" dirty="0" smtClean="0">
                <a:solidFill>
                  <a:schemeClr val="tx1"/>
                </a:solidFill>
                <a:effectLst/>
                <a:latin typeface="+mn-lt"/>
                <a:ea typeface="+mn-ea"/>
                <a:cs typeface="+mn-cs"/>
              </a:rPr>
              <a:t>3) Laat een aantal leerlingen hun keuze verduidelijken.</a:t>
            </a:r>
            <a:endParaRPr lang="nl-BE" u="sng"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t>23</a:t>
            </a:fld>
            <a:endParaRPr lang="nl-BE"/>
          </a:p>
        </p:txBody>
      </p:sp>
    </p:spTree>
    <p:extLst>
      <p:ext uri="{BB962C8B-B14F-4D97-AF65-F5344CB8AC3E}">
        <p14:creationId xmlns:p14="http://schemas.microsoft.com/office/powerpoint/2010/main" val="486284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baseline="0" dirty="0"/>
              <a:t>Uitleg bij de slide</a:t>
            </a:r>
          </a:p>
          <a:p>
            <a:endParaRPr lang="nl-NL" u="sng" baseline="0" dirty="0"/>
          </a:p>
          <a:p>
            <a:r>
              <a:rPr lang="nl-NL" sz="1200" b="1" i="1" kern="1200" dirty="0" smtClean="0">
                <a:solidFill>
                  <a:schemeClr val="tx1"/>
                </a:solidFill>
                <a:effectLst/>
                <a:latin typeface="+mn-lt"/>
                <a:ea typeface="+mn-ea"/>
                <a:cs typeface="+mn-cs"/>
              </a:rPr>
              <a:t>Infomercial</a:t>
            </a:r>
            <a:endParaRPr lang="nl-B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Een </a:t>
            </a:r>
            <a:r>
              <a:rPr lang="nl-NL" sz="1200" kern="1200" dirty="0" err="1" smtClean="0">
                <a:solidFill>
                  <a:schemeClr val="tx1"/>
                </a:solidFill>
                <a:effectLst/>
                <a:latin typeface="+mn-lt"/>
                <a:ea typeface="+mn-ea"/>
                <a:cs typeface="+mn-cs"/>
              </a:rPr>
              <a:t>infomercial</a:t>
            </a:r>
            <a:r>
              <a:rPr lang="nl-NL" sz="1200" kern="1200" dirty="0" smtClean="0">
                <a:solidFill>
                  <a:schemeClr val="tx1"/>
                </a:solidFill>
                <a:effectLst/>
                <a:latin typeface="+mn-lt"/>
                <a:ea typeface="+mn-ea"/>
                <a:cs typeface="+mn-cs"/>
              </a:rPr>
              <a:t> is een reclamevorm die op televisie getoond wordt en waarbij de commerciële en informatieve inhoud gecombineerd worden. Het doel is om mensen te overtuigen door het geven van extra informatie. Het duurt vaak langer dan een klassieke televisiespot, namelijk 3 tot 60 minuten. In het hoekje “Thuis” kijken de leerlingen een </a:t>
            </a:r>
            <a:r>
              <a:rPr lang="nl-NL" sz="1200" kern="1200" dirty="0" err="1" smtClean="0">
                <a:solidFill>
                  <a:schemeClr val="tx1"/>
                </a:solidFill>
                <a:effectLst/>
                <a:latin typeface="+mn-lt"/>
                <a:ea typeface="+mn-ea"/>
                <a:cs typeface="+mn-cs"/>
              </a:rPr>
              <a:t>infomercial</a:t>
            </a:r>
            <a:r>
              <a:rPr lang="nl-NL" sz="1200" kern="1200" dirty="0" smtClean="0">
                <a:solidFill>
                  <a:schemeClr val="tx1"/>
                </a:solidFill>
                <a:effectLst/>
                <a:latin typeface="+mn-lt"/>
                <a:ea typeface="+mn-ea"/>
                <a:cs typeface="+mn-cs"/>
              </a:rPr>
              <a:t> van </a:t>
            </a:r>
            <a:r>
              <a:rPr lang="nl-NL" sz="1200" kern="1200" dirty="0" err="1" smtClean="0">
                <a:solidFill>
                  <a:schemeClr val="tx1"/>
                </a:solidFill>
                <a:effectLst/>
                <a:latin typeface="+mn-lt"/>
                <a:ea typeface="+mn-ea"/>
                <a:cs typeface="+mn-cs"/>
              </a:rPr>
              <a:t>Vacansoleil</a:t>
            </a:r>
            <a:r>
              <a:rPr lang="nl-NL" sz="1200" kern="1200" dirty="0" smtClean="0">
                <a:solidFill>
                  <a:schemeClr val="tx1"/>
                </a:solidFill>
                <a:effectLst/>
                <a:latin typeface="+mn-lt"/>
                <a:ea typeface="+mn-ea"/>
                <a:cs typeface="+mn-cs"/>
              </a:rPr>
              <a:t> waarbij de kinderen vertellen over hun leuke vakantie op een camping in Frankrijk. </a:t>
            </a:r>
            <a:endParaRPr lang="nl-BE" sz="1200" kern="1200" dirty="0" smtClean="0">
              <a:solidFill>
                <a:schemeClr val="tx1"/>
              </a:solidFill>
              <a:effectLst/>
              <a:latin typeface="+mn-lt"/>
              <a:ea typeface="+mn-ea"/>
              <a:cs typeface="+mn-cs"/>
            </a:endParaRPr>
          </a:p>
          <a:p>
            <a:endParaRPr lang="nl-NL" b="0" i="0" u="none" baseline="0" dirty="0"/>
          </a:p>
          <a:p>
            <a:r>
              <a:rPr lang="nl-NL" sz="1200" b="1" kern="1200" dirty="0" smtClean="0">
                <a:solidFill>
                  <a:schemeClr val="tx1"/>
                </a:solidFill>
                <a:effectLst/>
                <a:latin typeface="+mn-lt"/>
                <a:ea typeface="+mn-ea"/>
                <a:cs typeface="+mn-cs"/>
              </a:rPr>
              <a:t>Klassieke televisiespot</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smtClean="0">
                <a:solidFill>
                  <a:schemeClr val="tx1"/>
                </a:solidFill>
                <a:effectLst/>
                <a:latin typeface="+mn-lt"/>
                <a:ea typeface="+mn-ea"/>
                <a:cs typeface="+mn-cs"/>
              </a:rPr>
              <a:t>In dit hoekje kijken de leerlingen ook naar een televisiespot over een koffieapparaat van Senseo.</a:t>
            </a:r>
          </a:p>
          <a:p>
            <a:pPr marL="171450" lvl="0" indent="-171450">
              <a:buFont typeface="Arial" panose="020B0604020202020204" pitchFamily="34" charset="0"/>
              <a:buChar char="•"/>
            </a:pPr>
            <a:r>
              <a:rPr lang="nl-NL" sz="1200" kern="1200" dirty="0" smtClean="0">
                <a:solidFill>
                  <a:schemeClr val="tx1"/>
                </a:solidFill>
                <a:effectLst/>
                <a:latin typeface="+mn-lt"/>
                <a:ea typeface="+mn-ea"/>
                <a:cs typeface="+mn-cs"/>
              </a:rPr>
              <a:t>Deze spotjes worden niet enkel op de televisie getoond, maar bijvoorbeeld ook vlak voor filmpjes die je op YouTube wil bekijken (= </a:t>
            </a:r>
            <a:r>
              <a:rPr lang="nl-NL" sz="1200" b="1" kern="1200" dirty="0" smtClean="0">
                <a:solidFill>
                  <a:schemeClr val="tx1"/>
                </a:solidFill>
                <a:effectLst/>
                <a:latin typeface="+mn-lt"/>
                <a:ea typeface="+mn-ea"/>
                <a:cs typeface="+mn-cs"/>
              </a:rPr>
              <a:t>pre-</a:t>
            </a:r>
            <a:r>
              <a:rPr lang="nl-NL" sz="1200" b="1" kern="1200" dirty="0" err="1" smtClean="0">
                <a:solidFill>
                  <a:schemeClr val="tx1"/>
                </a:solidFill>
                <a:effectLst/>
                <a:latin typeface="+mn-lt"/>
                <a:ea typeface="+mn-ea"/>
                <a:cs typeface="+mn-cs"/>
              </a:rPr>
              <a:t>roll</a:t>
            </a:r>
            <a:r>
              <a:rPr lang="nl-NL" sz="1200" b="1" kern="1200" dirty="0" smtClean="0">
                <a:solidFill>
                  <a:schemeClr val="tx1"/>
                </a:solidFill>
                <a:effectLst/>
                <a:latin typeface="+mn-lt"/>
                <a:ea typeface="+mn-ea"/>
                <a:cs typeface="+mn-cs"/>
              </a:rPr>
              <a:t> </a:t>
            </a:r>
            <a:r>
              <a:rPr lang="nl-NL" sz="1200" b="1" kern="1200" dirty="0" err="1" smtClean="0">
                <a:solidFill>
                  <a:schemeClr val="tx1"/>
                </a:solidFill>
                <a:effectLst/>
                <a:latin typeface="+mn-lt"/>
                <a:ea typeface="+mn-ea"/>
                <a:cs typeface="+mn-cs"/>
              </a:rPr>
              <a:t>ads</a:t>
            </a:r>
            <a:r>
              <a:rPr lang="nl-NL" sz="1200" kern="1200" dirty="0" smtClean="0">
                <a:solidFill>
                  <a:schemeClr val="tx1"/>
                </a:solidFill>
                <a:effectLst/>
                <a:latin typeface="+mn-lt"/>
                <a:ea typeface="+mn-ea"/>
                <a:cs typeface="+mn-cs"/>
              </a:rPr>
              <a:t>). Je moet dan vaak enkele seconden wachten vooraleer je de advertentie kan overslaan en het filmpje kan kijken (zoals het voorbeeld van Nivea op de dia). </a:t>
            </a:r>
          </a:p>
          <a:p>
            <a:pPr marL="171450" lvl="0" indent="-171450">
              <a:buFont typeface="Arial" panose="020B0604020202020204" pitchFamily="34" charset="0"/>
              <a:buChar char="•"/>
            </a:pPr>
            <a:r>
              <a:rPr lang="nl-NL" sz="1200" b="1" kern="1200" dirty="0" smtClean="0">
                <a:solidFill>
                  <a:schemeClr val="tx1"/>
                </a:solidFill>
                <a:effectLst/>
                <a:latin typeface="+mn-lt"/>
                <a:ea typeface="+mn-ea"/>
                <a:cs typeface="+mn-cs"/>
              </a:rPr>
              <a:t>“Denk aan mij”</a:t>
            </a:r>
            <a:r>
              <a:rPr lang="nl-NL" sz="1200" kern="1200" dirty="0" smtClean="0">
                <a:solidFill>
                  <a:schemeClr val="tx1"/>
                </a:solidFill>
                <a:effectLst/>
                <a:latin typeface="+mn-lt"/>
                <a:ea typeface="+mn-ea"/>
                <a:cs typeface="+mn-cs"/>
              </a:rPr>
              <a:t>: Op </a:t>
            </a:r>
            <a:r>
              <a:rPr lang="nl-NL" sz="1200" b="1" kern="1200" dirty="0" smtClean="0">
                <a:solidFill>
                  <a:schemeClr val="tx1"/>
                </a:solidFill>
                <a:effectLst/>
                <a:latin typeface="+mn-lt"/>
                <a:ea typeface="+mn-ea"/>
                <a:cs typeface="+mn-cs"/>
              </a:rPr>
              <a:t>p.14</a:t>
            </a:r>
            <a:r>
              <a:rPr lang="nl-NL" sz="1200" kern="1200" dirty="0" smtClean="0">
                <a:solidFill>
                  <a:schemeClr val="tx1"/>
                </a:solidFill>
                <a:effectLst/>
                <a:latin typeface="+mn-lt"/>
                <a:ea typeface="+mn-ea"/>
                <a:cs typeface="+mn-cs"/>
              </a:rPr>
              <a:t> in de werkbundel is plaats voorzien voor een stukje theorie over </a:t>
            </a:r>
            <a:r>
              <a:rPr lang="nl-NL" sz="1200" kern="1200" dirty="0" err="1" smtClean="0">
                <a:solidFill>
                  <a:schemeClr val="tx1"/>
                </a:solidFill>
                <a:effectLst/>
                <a:latin typeface="+mn-lt"/>
                <a:ea typeface="+mn-ea"/>
                <a:cs typeface="+mn-cs"/>
              </a:rPr>
              <a:t>infomercials</a:t>
            </a:r>
            <a:r>
              <a:rPr lang="nl-NL" sz="1200" kern="1200" dirty="0" smtClean="0">
                <a:solidFill>
                  <a:schemeClr val="tx1"/>
                </a:solidFill>
                <a:effectLst/>
                <a:latin typeface="+mn-lt"/>
                <a:ea typeface="+mn-ea"/>
                <a:cs typeface="+mn-cs"/>
              </a:rPr>
              <a:t> en televisiespotjes.</a:t>
            </a:r>
            <a:endParaRPr lang="nl-NL" b="0" i="0" u="none" baseline="0"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25</a:t>
            </a:fld>
            <a:endParaRPr lang="nl-BE"/>
          </a:p>
        </p:txBody>
      </p:sp>
    </p:spTree>
    <p:extLst>
      <p:ext uri="{BB962C8B-B14F-4D97-AF65-F5344CB8AC3E}">
        <p14:creationId xmlns:p14="http://schemas.microsoft.com/office/powerpoint/2010/main" val="1951283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Uitleg bij de slide:</a:t>
            </a:r>
          </a:p>
          <a:p>
            <a:endParaRPr lang="nl-NL" u="sng" dirty="0"/>
          </a:p>
          <a:p>
            <a:r>
              <a:rPr lang="nl-NL" sz="1200" kern="1200" dirty="0" smtClean="0">
                <a:solidFill>
                  <a:schemeClr val="tx1"/>
                </a:solidFill>
                <a:effectLst/>
                <a:latin typeface="+mn-lt"/>
                <a:ea typeface="+mn-ea"/>
                <a:cs typeface="+mn-cs"/>
              </a:rPr>
              <a:t>Maar vele mensen nemen programma’s op en spoelen de reclame door, of gaan iets lekkers halen tijdens het reclameblok waardoor ze de reclame niet zien. Vandaar wordt steeds meer gebruik gemaakt van product placement. In de werkbundel op </a:t>
            </a:r>
            <a:r>
              <a:rPr lang="nl-NL" sz="1200" b="1" kern="1200" dirty="0" smtClean="0">
                <a:solidFill>
                  <a:schemeClr val="tx1"/>
                </a:solidFill>
                <a:effectLst/>
                <a:latin typeface="+mn-lt"/>
                <a:ea typeface="+mn-ea"/>
                <a:cs typeface="+mn-cs"/>
              </a:rPr>
              <a:t>p.15 </a:t>
            </a:r>
            <a:r>
              <a:rPr lang="nl-NL" sz="1200" kern="1200" dirty="0" smtClean="0">
                <a:solidFill>
                  <a:schemeClr val="tx1"/>
                </a:solidFill>
                <a:effectLst/>
                <a:latin typeface="+mn-lt"/>
                <a:ea typeface="+mn-ea"/>
                <a:cs typeface="+mn-cs"/>
              </a:rPr>
              <a:t>hebben de leerlingen reeds uitleg gekregen over </a:t>
            </a:r>
            <a:r>
              <a:rPr lang="nl-NL" sz="1200" b="1" kern="1200" dirty="0" smtClean="0">
                <a:solidFill>
                  <a:schemeClr val="tx1"/>
                </a:solidFill>
                <a:effectLst/>
                <a:latin typeface="+mn-lt"/>
                <a:ea typeface="+mn-ea"/>
                <a:cs typeface="+mn-cs"/>
              </a:rPr>
              <a:t>product placement</a:t>
            </a:r>
            <a:r>
              <a:rPr lang="nl-NL" sz="1200" kern="1200" dirty="0" smtClean="0">
                <a:solidFill>
                  <a:schemeClr val="tx1"/>
                </a:solidFill>
                <a:effectLst/>
                <a:latin typeface="+mn-lt"/>
                <a:ea typeface="+mn-ea"/>
                <a:cs typeface="+mn-cs"/>
              </a:rPr>
              <a:t>. Vraag aan één leerling of hij/zij in eigen woorden kan uitleggen wat het betekent.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effectLst/>
                <a:latin typeface="+mn-lt"/>
                <a:ea typeface="+mn-ea"/>
                <a:cs typeface="+mn-cs"/>
              </a:rPr>
              <a:t>Het nieuwe Mediadecreet van 1 september 2009 verplicht de Vlaamse omroepen om de kijkers op productplaatsing te wijzen. De Vlaamse omroepen beslisten daarom om hetzelfde logo te gebruiken. Productplaatsing is het opnemen van of verwijzen naar een product, dienst of merk in een programma. Het logo wordt getoond bij het begin en het einde van elk programma dat gebruik maakt van productplaatsing en bij de hervatting na eventuele onderbrekingen.</a:t>
            </a:r>
          </a:p>
          <a:p>
            <a:pPr lvl="1"/>
            <a:r>
              <a:rPr lang="nl-NL" sz="1200" i="1" kern="1200" dirty="0" smtClean="0">
                <a:solidFill>
                  <a:schemeClr val="tx1"/>
                </a:solidFill>
                <a:effectLst/>
                <a:latin typeface="+mn-lt"/>
                <a:ea typeface="+mn-ea"/>
                <a:cs typeface="+mn-cs"/>
              </a:rPr>
              <a:t>Bron: </a:t>
            </a:r>
            <a:r>
              <a:rPr lang="nl-NL" sz="1200" i="1" u="sng" kern="1200" dirty="0" smtClean="0">
                <a:solidFill>
                  <a:schemeClr val="tx1"/>
                </a:solidFill>
                <a:effectLst/>
                <a:latin typeface="+mn-lt"/>
                <a:ea typeface="+mn-ea"/>
                <a:cs typeface="+mn-cs"/>
                <a:hlinkClick r:id="rId3"/>
              </a:rPr>
              <a:t>http://vtm.be/meer/product-placement</a:t>
            </a:r>
            <a:r>
              <a:rPr lang="nl-NL" sz="1200" i="1" kern="1200" dirty="0" smtClean="0">
                <a:solidFill>
                  <a:schemeClr val="tx1"/>
                </a:solidFill>
                <a:effectLst/>
                <a:latin typeface="+mn-lt"/>
                <a:ea typeface="+mn-ea"/>
                <a:cs typeface="+mn-cs"/>
              </a:rPr>
              <a:t> </a:t>
            </a:r>
            <a:endParaRPr lang="nl-BE" b="0" u="none"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26</a:t>
            </a:fld>
            <a:endParaRPr lang="nl-BE"/>
          </a:p>
        </p:txBody>
      </p:sp>
    </p:spTree>
    <p:extLst>
      <p:ext uri="{BB962C8B-B14F-4D97-AF65-F5344CB8AC3E}">
        <p14:creationId xmlns:p14="http://schemas.microsoft.com/office/powerpoint/2010/main" val="3271797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Uitleg bij de slide</a:t>
            </a:r>
          </a:p>
          <a:p>
            <a:r>
              <a:rPr lang="nl-NL" sz="1200" kern="1200" dirty="0" smtClean="0">
                <a:solidFill>
                  <a:schemeClr val="tx1"/>
                </a:solidFill>
                <a:effectLst/>
                <a:latin typeface="+mn-lt"/>
                <a:ea typeface="+mn-ea"/>
                <a:cs typeface="+mn-cs"/>
              </a:rPr>
              <a:t>Deze dia toont een aantal voorbeelden van product placement in Vlaamse televisieprogramma’s. Laat een leerling naar het bord komen en laat hem/haar aanduiden waar hij/zij overal product placement ziet (</a:t>
            </a:r>
            <a:r>
              <a:rPr lang="nl-NL" sz="1200" b="1" kern="1200" dirty="0" smtClean="0">
                <a:solidFill>
                  <a:schemeClr val="tx1"/>
                </a:solidFill>
                <a:effectLst/>
                <a:latin typeface="+mn-lt"/>
                <a:ea typeface="+mn-ea"/>
                <a:cs typeface="+mn-cs"/>
              </a:rPr>
              <a:t>animatie</a:t>
            </a:r>
            <a:r>
              <a:rPr lang="nl-NL" sz="1200" kern="1200" dirty="0" smtClean="0">
                <a:solidFill>
                  <a:schemeClr val="tx1"/>
                </a:solidFill>
                <a:effectLst/>
                <a:latin typeface="+mn-lt"/>
                <a:ea typeface="+mn-ea"/>
                <a:cs typeface="+mn-cs"/>
              </a:rPr>
              <a:t> in dia: rode cirkels verschijnen bij volgende klik).</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NL" sz="1200" u="sng" kern="1200" dirty="0" smtClean="0">
                <a:solidFill>
                  <a:schemeClr val="tx1"/>
                </a:solidFill>
                <a:effectLst/>
                <a:latin typeface="+mn-lt"/>
                <a:ea typeface="+mn-ea"/>
                <a:cs typeface="+mn-cs"/>
              </a:rPr>
              <a:t>Thuis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Tönissteiner</a:t>
            </a:r>
            <a:r>
              <a:rPr lang="nl-NL" sz="1200" kern="1200" dirty="0" smtClean="0">
                <a:solidFill>
                  <a:schemeClr val="tx1"/>
                </a:solidFill>
                <a:effectLst/>
                <a:latin typeface="+mn-lt"/>
                <a:ea typeface="+mn-ea"/>
                <a:cs typeface="+mn-cs"/>
              </a:rPr>
              <a:t> + Douwe Egberts (+ kasteelbier)</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NL" sz="1200" u="sng" kern="1200" dirty="0" smtClean="0">
                <a:solidFill>
                  <a:schemeClr val="tx1"/>
                </a:solidFill>
                <a:effectLst/>
                <a:latin typeface="+mn-lt"/>
                <a:ea typeface="+mn-ea"/>
                <a:cs typeface="+mn-cs"/>
              </a:rPr>
              <a:t>The </a:t>
            </a:r>
            <a:r>
              <a:rPr lang="nl-NL" sz="1200" u="sng" kern="1200" dirty="0" err="1" smtClean="0">
                <a:solidFill>
                  <a:schemeClr val="tx1"/>
                </a:solidFill>
                <a:effectLst/>
                <a:latin typeface="+mn-lt"/>
                <a:ea typeface="+mn-ea"/>
                <a:cs typeface="+mn-cs"/>
              </a:rPr>
              <a:t>Smurfs</a:t>
            </a:r>
            <a:r>
              <a:rPr lang="nl-NL" sz="1200" u="none" kern="1200" dirty="0" smtClean="0">
                <a:solidFill>
                  <a:schemeClr val="tx1"/>
                </a:solidFill>
                <a:effectLst/>
                <a:latin typeface="+mn-lt"/>
                <a:ea typeface="+mn-ea"/>
                <a:cs typeface="+mn-cs"/>
              </a:rPr>
              <a:t>: </a:t>
            </a:r>
            <a:r>
              <a:rPr lang="nl-BE" sz="1200" kern="1200" dirty="0" smtClean="0">
                <a:solidFill>
                  <a:schemeClr val="tx1"/>
                </a:solidFill>
                <a:effectLst/>
                <a:latin typeface="+mn-lt"/>
                <a:ea typeface="+mn-ea"/>
                <a:cs typeface="+mn-cs"/>
              </a:rPr>
              <a:t>Sony laptop</a:t>
            </a:r>
          </a:p>
          <a:p>
            <a:pPr marL="171450" lvl="0" indent="-171450">
              <a:buFont typeface="Arial" panose="020B0604020202020204" pitchFamily="34" charset="0"/>
              <a:buChar char="•"/>
            </a:pPr>
            <a:r>
              <a:rPr lang="nl-NL" sz="1200" u="sng" kern="1200" dirty="0" smtClean="0">
                <a:solidFill>
                  <a:schemeClr val="tx1"/>
                </a:solidFill>
                <a:effectLst/>
                <a:latin typeface="+mn-lt"/>
                <a:ea typeface="+mn-ea"/>
                <a:cs typeface="+mn-cs"/>
              </a:rPr>
              <a:t>De Mol</a:t>
            </a:r>
            <a:r>
              <a:rPr lang="nl-BE" sz="1200" kern="1200" dirty="0" smtClean="0">
                <a:solidFill>
                  <a:schemeClr val="tx1"/>
                </a:solidFill>
                <a:effectLst/>
                <a:latin typeface="+mn-lt"/>
                <a:ea typeface="+mn-ea"/>
                <a:cs typeface="+mn-cs"/>
              </a:rPr>
              <a:t>: </a:t>
            </a:r>
            <a:r>
              <a:rPr lang="nl-NL" sz="1200" kern="1200" dirty="0" smtClean="0">
                <a:solidFill>
                  <a:schemeClr val="tx1"/>
                </a:solidFill>
                <a:effectLst/>
                <a:latin typeface="+mn-lt"/>
                <a:ea typeface="+mn-ea"/>
                <a:cs typeface="+mn-cs"/>
              </a:rPr>
              <a:t>De leerlingen hebben in het hoekje “Thuis” naar een fragmentje uit De Mol gekeken. In het korte fragmentje waren er maar liefst vier merken te zien, namelijk: BMW, Coca Cola, SPA en Neckerman. Op de slide staat het voorbeeldje van SPA, hadden de leerlingen dit opgemerkt?</a:t>
            </a:r>
            <a:r>
              <a:rPr lang="nl-BE" sz="1200" kern="1200" baseline="0" dirty="0" smtClean="0">
                <a:solidFill>
                  <a:schemeClr val="tx1"/>
                </a:solidFill>
                <a:effectLst/>
                <a:latin typeface="+mn-lt"/>
                <a:ea typeface="+mn-ea"/>
                <a:cs typeface="+mn-cs"/>
              </a:rPr>
              <a:t> </a:t>
            </a:r>
            <a:r>
              <a:rPr lang="nl-BE" sz="1200" kern="1200" dirty="0" smtClean="0">
                <a:solidFill>
                  <a:schemeClr val="tx1"/>
                </a:solidFill>
                <a:effectLst/>
                <a:latin typeface="+mn-lt"/>
                <a:ea typeface="+mn-ea"/>
                <a:cs typeface="+mn-cs"/>
              </a:rPr>
              <a:t>Dit is een dia met </a:t>
            </a:r>
            <a:r>
              <a:rPr lang="nl-BE" sz="1200" b="1" kern="1200" dirty="0" smtClean="0">
                <a:solidFill>
                  <a:schemeClr val="tx1"/>
                </a:solidFill>
                <a:effectLst/>
                <a:latin typeface="+mn-lt"/>
                <a:ea typeface="+mn-ea"/>
                <a:cs typeface="+mn-cs"/>
              </a:rPr>
              <a:t>animatie</a:t>
            </a:r>
            <a:r>
              <a:rPr lang="nl-BE" sz="1200" kern="1200" dirty="0" smtClean="0">
                <a:solidFill>
                  <a:schemeClr val="tx1"/>
                </a:solidFill>
                <a:effectLst/>
                <a:latin typeface="+mn-lt"/>
                <a:ea typeface="+mn-ea"/>
                <a:cs typeface="+mn-cs"/>
              </a:rPr>
              <a:t>, de rode cirkels rond de merken verschijnen als u op volgende klikt.</a:t>
            </a:r>
            <a:endParaRPr lang="nl-NL" baseline="0"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27</a:t>
            </a:fld>
            <a:endParaRPr lang="nl-BE"/>
          </a:p>
        </p:txBody>
      </p:sp>
    </p:spTree>
    <p:extLst>
      <p:ext uri="{BB962C8B-B14F-4D97-AF65-F5344CB8AC3E}">
        <p14:creationId xmlns:p14="http://schemas.microsoft.com/office/powerpoint/2010/main" val="4248586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baseline="0" dirty="0"/>
              <a:t>Uitleg bij de slide</a:t>
            </a:r>
          </a:p>
          <a:p>
            <a:endParaRPr lang="nl-NL" u="sng" baseline="0" dirty="0" smtClean="0"/>
          </a:p>
          <a:p>
            <a:r>
              <a:rPr lang="nl-BE" sz="1200" kern="1200" dirty="0" smtClean="0">
                <a:solidFill>
                  <a:schemeClr val="tx1"/>
                </a:solidFill>
                <a:effectLst/>
                <a:latin typeface="+mn-lt"/>
                <a:ea typeface="+mn-ea"/>
                <a:cs typeface="+mn-cs"/>
              </a:rPr>
              <a:t>Het filmpje “</a:t>
            </a:r>
            <a:r>
              <a:rPr lang="nl-BE" sz="1200" kern="1200" dirty="0" err="1" smtClean="0">
                <a:solidFill>
                  <a:schemeClr val="tx1"/>
                </a:solidFill>
                <a:effectLst/>
                <a:latin typeface="+mn-lt"/>
                <a:ea typeface="+mn-ea"/>
                <a:cs typeface="+mn-cs"/>
              </a:rPr>
              <a:t>Oreo</a:t>
            </a:r>
            <a:r>
              <a:rPr lang="nl-BE" sz="1200" kern="1200" dirty="0" smtClean="0">
                <a:solidFill>
                  <a:schemeClr val="tx1"/>
                </a:solidFill>
                <a:effectLst/>
                <a:latin typeface="+mn-lt"/>
                <a:ea typeface="+mn-ea"/>
                <a:cs typeface="+mn-cs"/>
              </a:rPr>
              <a:t> Lick Race” werd ook in dia 29 geïntegreerd zodat u het in het klassikale moment kan tonen aan de leerlingen als zij in het hoekje Thuis onvoldoende tijd hebben gehad om alle filmpjes te bekijken.</a:t>
            </a:r>
          </a:p>
          <a:p>
            <a:endParaRPr lang="nl-BE" sz="1200" kern="1200" dirty="0" smtClean="0">
              <a:solidFill>
                <a:schemeClr val="tx1"/>
              </a:solidFill>
              <a:effectLst/>
              <a:latin typeface="+mn-lt"/>
              <a:ea typeface="+mn-ea"/>
              <a:cs typeface="+mn-cs"/>
            </a:endParaRPr>
          </a:p>
          <a:p>
            <a:r>
              <a:rPr lang="nl-BE" sz="1200" b="1" i="1" kern="1200" dirty="0" smtClean="0">
                <a:solidFill>
                  <a:schemeClr val="tx1"/>
                </a:solidFill>
                <a:effectLst/>
                <a:latin typeface="+mn-lt"/>
                <a:ea typeface="+mn-ea"/>
                <a:cs typeface="+mn-cs"/>
              </a:rPr>
              <a:t>Wat is een vlog?</a:t>
            </a:r>
            <a:endParaRPr lang="nl-BE" sz="1200" b="1"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Een</a:t>
            </a:r>
            <a:r>
              <a:rPr lang="nl-BE" sz="1200" b="1" kern="1200" dirty="0" smtClean="0">
                <a:solidFill>
                  <a:schemeClr val="tx1"/>
                </a:solidFill>
                <a:effectLst/>
                <a:latin typeface="+mn-lt"/>
                <a:ea typeface="+mn-ea"/>
                <a:cs typeface="+mn-cs"/>
              </a:rPr>
              <a:t> vlog</a:t>
            </a:r>
            <a:r>
              <a:rPr lang="nl-BE" sz="1200" kern="1200" dirty="0" smtClean="0">
                <a:solidFill>
                  <a:schemeClr val="tx1"/>
                </a:solidFill>
                <a:effectLst/>
                <a:latin typeface="+mn-lt"/>
                <a:ea typeface="+mn-ea"/>
                <a:cs typeface="+mn-cs"/>
              </a:rPr>
              <a:t> is een soort van dagboek dat iemand op het internet bijhoudt (meestal op YouTube) en voornamelijk bestaat uit videobeelden. De vlog is een variant op een blog, waarbij de inhoud voornamelijk tekst is. </a:t>
            </a:r>
          </a:p>
          <a:p>
            <a:r>
              <a:rPr lang="nl-NL" sz="1200" b="1" i="1" kern="1200" dirty="0" smtClean="0">
                <a:solidFill>
                  <a:schemeClr val="tx1"/>
                </a:solidFill>
                <a:effectLst/>
                <a:latin typeface="+mn-lt"/>
                <a:ea typeface="+mn-ea"/>
                <a:cs typeface="+mn-cs"/>
              </a:rPr>
              <a:t>Wanneer is iets reclame in Vlogs?</a:t>
            </a:r>
            <a:endParaRPr lang="nl-BE" sz="1200" b="1"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Het is reclame als er </a:t>
            </a:r>
            <a:r>
              <a:rPr lang="nl-BE" sz="1200" b="1" kern="1200" dirty="0" smtClean="0">
                <a:solidFill>
                  <a:schemeClr val="tx1"/>
                </a:solidFill>
                <a:effectLst/>
                <a:latin typeface="+mn-lt"/>
                <a:ea typeface="+mn-ea"/>
                <a:cs typeface="+mn-cs"/>
              </a:rPr>
              <a:t>betaald is geweest</a:t>
            </a:r>
            <a:r>
              <a:rPr lang="nl-BE" sz="1200" kern="1200" dirty="0" smtClean="0">
                <a:solidFill>
                  <a:schemeClr val="tx1"/>
                </a:solidFill>
                <a:effectLst/>
                <a:latin typeface="+mn-lt"/>
                <a:ea typeface="+mn-ea"/>
                <a:cs typeface="+mn-cs"/>
              </a:rPr>
              <a:t> om een product aan te prijzen in een vlog. Er is geen sprake van reclame als een vlogger het product zelf gekocht heeft omdat hij of zij het wil behandelen in een video.</a:t>
            </a:r>
          </a:p>
          <a:p>
            <a:r>
              <a:rPr lang="nl-NL" sz="1200" b="1" i="1" kern="1200" dirty="0" smtClean="0">
                <a:solidFill>
                  <a:schemeClr val="tx1"/>
                </a:solidFill>
                <a:effectLst/>
                <a:latin typeface="+mn-lt"/>
                <a:ea typeface="+mn-ea"/>
                <a:cs typeface="+mn-cs"/>
              </a:rPr>
              <a:t>Vlog van Nora: </a:t>
            </a:r>
            <a:r>
              <a:rPr lang="nl-NL" sz="1200" b="1" i="1" kern="1200" dirty="0" err="1" smtClean="0">
                <a:solidFill>
                  <a:schemeClr val="tx1"/>
                </a:solidFill>
                <a:effectLst/>
                <a:latin typeface="+mn-lt"/>
                <a:ea typeface="+mn-ea"/>
                <a:cs typeface="+mn-cs"/>
              </a:rPr>
              <a:t>Oreo</a:t>
            </a:r>
            <a:r>
              <a:rPr lang="nl-NL" sz="1200" b="1" i="1" kern="1200" dirty="0" smtClean="0">
                <a:solidFill>
                  <a:schemeClr val="tx1"/>
                </a:solidFill>
                <a:effectLst/>
                <a:latin typeface="+mn-lt"/>
                <a:ea typeface="+mn-ea"/>
                <a:cs typeface="+mn-cs"/>
              </a:rPr>
              <a:t> Lick Race</a:t>
            </a:r>
            <a:endParaRPr lang="nl-BE" sz="1200" b="1"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In het hoekje “Thuis” hebben de leerlingen gekeken naar een vlog van Nora </a:t>
            </a:r>
            <a:r>
              <a:rPr lang="nl-NL" sz="1200" kern="1200" dirty="0" err="1" smtClean="0">
                <a:solidFill>
                  <a:schemeClr val="tx1"/>
                </a:solidFill>
                <a:effectLst/>
                <a:latin typeface="+mn-lt"/>
                <a:ea typeface="+mn-ea"/>
                <a:cs typeface="+mn-cs"/>
              </a:rPr>
              <a:t>Gharib</a:t>
            </a:r>
            <a:r>
              <a:rPr lang="nl-NL" sz="1200" kern="1200" dirty="0" smtClean="0">
                <a:solidFill>
                  <a:schemeClr val="tx1"/>
                </a:solidFill>
                <a:effectLst/>
                <a:latin typeface="+mn-lt"/>
                <a:ea typeface="+mn-ea"/>
                <a:cs typeface="+mn-cs"/>
              </a:rPr>
              <a:t> (bekend van K3 zoekt K3), die door </a:t>
            </a:r>
            <a:r>
              <a:rPr lang="nl-NL" sz="1200" kern="1200" dirty="0" err="1" smtClean="0">
                <a:solidFill>
                  <a:schemeClr val="tx1"/>
                </a:solidFill>
                <a:effectLst/>
                <a:latin typeface="+mn-lt"/>
                <a:ea typeface="+mn-ea"/>
                <a:cs typeface="+mn-cs"/>
              </a:rPr>
              <a:t>Oreo</a:t>
            </a:r>
            <a:r>
              <a:rPr lang="nl-NL" sz="1200" kern="1200" dirty="0" smtClean="0">
                <a:solidFill>
                  <a:schemeClr val="tx1"/>
                </a:solidFill>
                <a:effectLst/>
                <a:latin typeface="+mn-lt"/>
                <a:ea typeface="+mn-ea"/>
                <a:cs typeface="+mn-cs"/>
              </a:rPr>
              <a:t> gevraagd (en betaald!) werd om een “</a:t>
            </a:r>
            <a:r>
              <a:rPr lang="nl-NL" sz="1200" kern="1200" dirty="0" err="1" smtClean="0">
                <a:solidFill>
                  <a:schemeClr val="tx1"/>
                </a:solidFill>
                <a:effectLst/>
                <a:latin typeface="+mn-lt"/>
                <a:ea typeface="+mn-ea"/>
                <a:cs typeface="+mn-cs"/>
              </a:rPr>
              <a:t>Oreo</a:t>
            </a:r>
            <a:r>
              <a:rPr lang="nl-NL" sz="1200" kern="1200" dirty="0" smtClean="0">
                <a:solidFill>
                  <a:schemeClr val="tx1"/>
                </a:solidFill>
                <a:effectLst/>
                <a:latin typeface="+mn-lt"/>
                <a:ea typeface="+mn-ea"/>
                <a:cs typeface="+mn-cs"/>
              </a:rPr>
              <a:t> lick race” te houden. Samen met haar zus doet ze een </a:t>
            </a:r>
            <a:r>
              <a:rPr lang="nl-NL" sz="1200" kern="1200" dirty="0" err="1" smtClean="0">
                <a:solidFill>
                  <a:schemeClr val="tx1"/>
                </a:solidFill>
                <a:effectLst/>
                <a:latin typeface="+mn-lt"/>
                <a:ea typeface="+mn-ea"/>
                <a:cs typeface="+mn-cs"/>
              </a:rPr>
              <a:t>challenge</a:t>
            </a:r>
            <a:r>
              <a:rPr lang="nl-NL" sz="1200" kern="1200" dirty="0" smtClean="0">
                <a:solidFill>
                  <a:schemeClr val="tx1"/>
                </a:solidFill>
                <a:effectLst/>
                <a:latin typeface="+mn-lt"/>
                <a:ea typeface="+mn-ea"/>
                <a:cs typeface="+mn-cs"/>
              </a:rPr>
              <a:t> om zo snel mogelijk de witte crème tussen het koekje uit te likken. </a:t>
            </a:r>
          </a:p>
          <a:p>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b="0" kern="1200" dirty="0" smtClean="0">
                <a:solidFill>
                  <a:schemeClr val="tx1"/>
                </a:solidFill>
                <a:effectLst/>
                <a:latin typeface="+mn-lt"/>
                <a:ea typeface="+mn-ea"/>
                <a:cs typeface="+mn-cs"/>
              </a:rPr>
              <a:t>Link naar het filmpje: </a:t>
            </a:r>
            <a:r>
              <a:rPr lang="nl-NL" sz="1200" b="0" kern="1200" dirty="0" smtClean="0">
                <a:solidFill>
                  <a:schemeClr val="tx1"/>
                </a:solidFill>
                <a:effectLst/>
                <a:latin typeface="+mn-lt"/>
                <a:ea typeface="+mn-ea"/>
                <a:cs typeface="+mn-cs"/>
              </a:rPr>
              <a:t>https://www.youtube.com/watch?v=4exmzCzLCGQ (opgelet, de leerlingen bekijken in het hoekje een ingekorte versie)</a:t>
            </a:r>
            <a:endParaRPr lang="nl-BE"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NL" sz="1200" b="1" kern="1200" dirty="0" smtClean="0">
                <a:solidFill>
                  <a:schemeClr val="tx1"/>
                </a:solidFill>
                <a:effectLst/>
                <a:latin typeface="+mn-lt"/>
                <a:ea typeface="+mn-ea"/>
                <a:cs typeface="+mn-cs"/>
              </a:rPr>
              <a:t>“Denk aan mij”</a:t>
            </a:r>
            <a:r>
              <a:rPr lang="nl-NL" sz="1200" kern="1200" dirty="0" smtClean="0">
                <a:solidFill>
                  <a:schemeClr val="tx1"/>
                </a:solidFill>
                <a:effectLst/>
                <a:latin typeface="+mn-lt"/>
                <a:ea typeface="+mn-ea"/>
                <a:cs typeface="+mn-cs"/>
              </a:rPr>
              <a:t>: Op </a:t>
            </a:r>
            <a:r>
              <a:rPr lang="nl-NL" sz="1200" b="1" kern="1200" dirty="0" smtClean="0">
                <a:solidFill>
                  <a:schemeClr val="tx1"/>
                </a:solidFill>
                <a:effectLst/>
                <a:latin typeface="+mn-lt"/>
                <a:ea typeface="+mn-ea"/>
                <a:cs typeface="+mn-cs"/>
              </a:rPr>
              <a:t>p.16</a:t>
            </a:r>
            <a:r>
              <a:rPr lang="nl-NL" sz="1200" kern="1200" dirty="0" smtClean="0">
                <a:solidFill>
                  <a:schemeClr val="tx1"/>
                </a:solidFill>
                <a:effectLst/>
                <a:latin typeface="+mn-lt"/>
                <a:ea typeface="+mn-ea"/>
                <a:cs typeface="+mn-cs"/>
              </a:rPr>
              <a:t> in de werkbundel is plaats voorzien voor een stukje theorie over reclame in vlogs.</a:t>
            </a:r>
            <a:endParaRPr lang="nl-NL" u="none" baseline="0"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t>28</a:t>
            </a:fld>
            <a:endParaRPr lang="nl-BE"/>
          </a:p>
        </p:txBody>
      </p:sp>
    </p:spTree>
    <p:extLst>
      <p:ext uri="{BB962C8B-B14F-4D97-AF65-F5344CB8AC3E}">
        <p14:creationId xmlns:p14="http://schemas.microsoft.com/office/powerpoint/2010/main" val="294080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29</a:t>
            </a:fld>
            <a:endParaRPr lang="nl-BE"/>
          </a:p>
        </p:txBody>
      </p:sp>
    </p:spTree>
    <p:extLst>
      <p:ext uri="{BB962C8B-B14F-4D97-AF65-F5344CB8AC3E}">
        <p14:creationId xmlns:p14="http://schemas.microsoft.com/office/powerpoint/2010/main" val="1750487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baseline="0" dirty="0"/>
              <a:t>Uitleg bij de slide</a:t>
            </a:r>
          </a:p>
          <a:p>
            <a:endParaRPr lang="nl-NL" u="sng" baseline="0" dirty="0" smtClean="0"/>
          </a:p>
          <a:p>
            <a:pPr marL="171450" lvl="0" indent="-171450">
              <a:buFont typeface="Arial" panose="020B0604020202020204" pitchFamily="34" charset="0"/>
              <a:buChar char="•"/>
            </a:pPr>
            <a:r>
              <a:rPr lang="nl-NL" sz="1200" b="0" kern="1200" dirty="0" smtClean="0">
                <a:solidFill>
                  <a:schemeClr val="tx1"/>
                </a:solidFill>
                <a:effectLst/>
                <a:latin typeface="+mn-lt"/>
                <a:ea typeface="+mn-ea"/>
                <a:cs typeface="+mn-cs"/>
              </a:rPr>
              <a:t>Als de leerlingen in het hoekje “De boomhut” niet hebben kunnen kijken naar de Volt reclametest, dan kan u het filmpje klassikaal laten zien. </a:t>
            </a:r>
            <a:endParaRPr lang="nl-BE"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BE" sz="1200" kern="1200" dirty="0" smtClean="0">
                <a:solidFill>
                  <a:schemeClr val="tx1"/>
                </a:solidFill>
                <a:effectLst/>
                <a:latin typeface="+mn-lt"/>
                <a:ea typeface="+mn-ea"/>
                <a:cs typeface="+mn-cs"/>
              </a:rPr>
              <a:t>Link naar het filmpje</a:t>
            </a:r>
            <a:r>
              <a:rPr lang="nl-NL" sz="1200" kern="1200" dirty="0" smtClean="0">
                <a:solidFill>
                  <a:schemeClr val="tx1"/>
                </a:solidFill>
                <a:effectLst/>
                <a:latin typeface="+mn-lt"/>
                <a:ea typeface="+mn-ea"/>
                <a:cs typeface="+mn-cs"/>
              </a:rPr>
              <a:t>: </a:t>
            </a:r>
            <a:r>
              <a:rPr lang="nl-NL" sz="1200" u="sng" kern="1200" dirty="0" smtClean="0">
                <a:solidFill>
                  <a:schemeClr val="tx1"/>
                </a:solidFill>
                <a:effectLst/>
                <a:latin typeface="+mn-lt"/>
                <a:ea typeface="+mn-ea"/>
                <a:cs typeface="+mn-cs"/>
                <a:hlinkClick r:id="rId3"/>
              </a:rPr>
              <a:t>https://www.youtube.com/watch?gl=BE&amp;v=rfMYW3jgzHo</a:t>
            </a:r>
            <a:r>
              <a:rPr lang="nl-NL" sz="1200" kern="1200" dirty="0" smtClean="0">
                <a:solidFill>
                  <a:schemeClr val="tx1"/>
                </a:solidFill>
                <a:effectLst/>
                <a:latin typeface="+mn-lt"/>
                <a:ea typeface="+mn-ea"/>
                <a:cs typeface="+mn-cs"/>
              </a:rPr>
              <a:t> (opgelet, de leerlingen bekijken in het hoekje een ingekorte versie). </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t>30</a:t>
            </a:fld>
            <a:endParaRPr lang="nl-BE"/>
          </a:p>
        </p:txBody>
      </p:sp>
    </p:spTree>
    <p:extLst>
      <p:ext uri="{BB962C8B-B14F-4D97-AF65-F5344CB8AC3E}">
        <p14:creationId xmlns:p14="http://schemas.microsoft.com/office/powerpoint/2010/main" val="3891313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Uitleg</a:t>
            </a:r>
            <a:r>
              <a:rPr lang="nl-NL" u="sng" baseline="0" dirty="0"/>
              <a:t> bij de slide</a:t>
            </a:r>
          </a:p>
          <a:p>
            <a:endParaRPr lang="nl-NL" u="sng" baseline="0" dirty="0"/>
          </a:p>
          <a:p>
            <a:r>
              <a:rPr lang="nl-BE" sz="1200" kern="1200" dirty="0" smtClean="0">
                <a:solidFill>
                  <a:schemeClr val="tx1"/>
                </a:solidFill>
                <a:effectLst/>
                <a:latin typeface="+mn-lt"/>
                <a:ea typeface="+mn-ea"/>
                <a:cs typeface="+mn-cs"/>
              </a:rPr>
              <a:t>Opgelet, slide met </a:t>
            </a:r>
            <a:r>
              <a:rPr lang="nl-BE" sz="1200" b="1" kern="1200" dirty="0" smtClean="0">
                <a:solidFill>
                  <a:schemeClr val="tx1"/>
                </a:solidFill>
                <a:effectLst/>
                <a:latin typeface="+mn-lt"/>
                <a:ea typeface="+mn-ea"/>
                <a:cs typeface="+mn-cs"/>
              </a:rPr>
              <a:t>animatie</a:t>
            </a:r>
            <a:r>
              <a:rPr lang="nl-BE" sz="1200" kern="1200" dirty="0" smtClean="0">
                <a:solidFill>
                  <a:schemeClr val="tx1"/>
                </a:solidFill>
                <a:effectLst/>
                <a:latin typeface="+mn-lt"/>
                <a:ea typeface="+mn-ea"/>
                <a:cs typeface="+mn-cs"/>
              </a:rPr>
              <a:t>! Eerst verschijnt de vraag van </a:t>
            </a:r>
            <a:r>
              <a:rPr lang="nl-BE" sz="1200" kern="1200" dirty="0" err="1" smtClean="0">
                <a:solidFill>
                  <a:schemeClr val="tx1"/>
                </a:solidFill>
                <a:effectLst/>
                <a:latin typeface="+mn-lt"/>
                <a:ea typeface="+mn-ea"/>
                <a:cs typeface="+mn-cs"/>
              </a:rPr>
              <a:t>Adil</a:t>
            </a:r>
            <a:r>
              <a:rPr lang="nl-BE" sz="1200" kern="1200" dirty="0" smtClean="0">
                <a:solidFill>
                  <a:schemeClr val="tx1"/>
                </a:solidFill>
                <a:effectLst/>
                <a:latin typeface="+mn-lt"/>
                <a:ea typeface="+mn-ea"/>
                <a:cs typeface="+mn-cs"/>
              </a:rPr>
              <a:t>, bij de volgende klik de uitleg en de voorbeelden.</a:t>
            </a:r>
          </a:p>
          <a:p>
            <a:pPr marL="171450" lvl="0" indent="-171450">
              <a:buFont typeface="Arial" panose="020B0604020202020204" pitchFamily="34" charset="0"/>
              <a:buChar char="•"/>
            </a:pPr>
            <a:r>
              <a:rPr lang="nl-NL" sz="1200" kern="1200" dirty="0" smtClean="0">
                <a:solidFill>
                  <a:schemeClr val="tx1"/>
                </a:solidFill>
                <a:effectLst/>
                <a:latin typeface="+mn-lt"/>
                <a:ea typeface="+mn-ea"/>
                <a:cs typeface="+mn-cs"/>
              </a:rPr>
              <a:t>Vraag aan de leerlingen of ze reclame gezien hebben in het spelletje “stressmannetje”. Het spelletje is eigenlijk </a:t>
            </a:r>
            <a:r>
              <a:rPr lang="nl-NL" sz="1200" b="1" kern="1200" dirty="0" smtClean="0">
                <a:solidFill>
                  <a:schemeClr val="tx1"/>
                </a:solidFill>
                <a:effectLst/>
                <a:latin typeface="+mn-lt"/>
                <a:ea typeface="+mn-ea"/>
                <a:cs typeface="+mn-cs"/>
              </a:rPr>
              <a:t>één grote reclamespot voor De Lijn</a:t>
            </a:r>
            <a:r>
              <a:rPr lang="nl-NL" sz="1200" kern="1200" dirty="0" smtClean="0">
                <a:solidFill>
                  <a:schemeClr val="tx1"/>
                </a:solidFill>
                <a:effectLst/>
                <a:latin typeface="+mn-lt"/>
                <a:ea typeface="+mn-ea"/>
                <a:cs typeface="+mn-cs"/>
              </a:rPr>
              <a:t>. </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Kennen de leerlingen nog </a:t>
            </a:r>
            <a:r>
              <a:rPr lang="nl-NL" sz="1200" kern="1200" dirty="0" smtClean="0">
                <a:solidFill>
                  <a:schemeClr val="tx1"/>
                </a:solidFill>
                <a:effectLst/>
                <a:latin typeface="+mn-lt"/>
                <a:ea typeface="+mn-ea"/>
                <a:cs typeface="+mn-cs"/>
              </a:rPr>
              <a:t>andere gelijkaardige spelletjes? Merken als </a:t>
            </a:r>
            <a:r>
              <a:rPr lang="nl-NL" sz="1200" kern="1200" dirty="0" err="1" smtClean="0">
                <a:solidFill>
                  <a:schemeClr val="tx1"/>
                </a:solidFill>
                <a:effectLst/>
                <a:latin typeface="+mn-lt"/>
                <a:ea typeface="+mn-ea"/>
                <a:cs typeface="+mn-cs"/>
              </a:rPr>
              <a:t>Oreo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Nesquik</a:t>
            </a:r>
            <a:r>
              <a:rPr lang="nl-NL" sz="1200" kern="1200" dirty="0" smtClean="0">
                <a:solidFill>
                  <a:schemeClr val="tx1"/>
                </a:solidFill>
                <a:effectLst/>
                <a:latin typeface="+mn-lt"/>
                <a:ea typeface="+mn-ea"/>
                <a:cs typeface="+mn-cs"/>
              </a:rPr>
              <a:t> en Puma hebben namelijk ook zo’n spelletjes ontwikkeld. </a:t>
            </a:r>
            <a:endParaRPr lang="nl-B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NL" sz="1200" kern="1200" dirty="0" smtClean="0">
                <a:solidFill>
                  <a:schemeClr val="tx1"/>
                </a:solidFill>
                <a:effectLst/>
                <a:latin typeface="+mn-lt"/>
                <a:ea typeface="+mn-ea"/>
                <a:cs typeface="+mn-cs"/>
              </a:rPr>
              <a:t>Deze spelletjes worden ook </a:t>
            </a:r>
            <a:r>
              <a:rPr lang="nl-NL" sz="1200" b="1" kern="1200" dirty="0" err="1" smtClean="0">
                <a:solidFill>
                  <a:schemeClr val="tx1"/>
                </a:solidFill>
                <a:effectLst/>
                <a:latin typeface="+mn-lt"/>
                <a:ea typeface="+mn-ea"/>
                <a:cs typeface="+mn-cs"/>
              </a:rPr>
              <a:t>advergames</a:t>
            </a:r>
            <a:r>
              <a:rPr lang="nl-NL" sz="1200" kern="1200" dirty="0" smtClean="0">
                <a:solidFill>
                  <a:schemeClr val="tx1"/>
                </a:solidFill>
                <a:effectLst/>
                <a:latin typeface="+mn-lt"/>
                <a:ea typeface="+mn-ea"/>
                <a:cs typeface="+mn-cs"/>
              </a:rPr>
              <a:t> genoemd, en </a:t>
            </a:r>
            <a:r>
              <a:rPr lang="nl-BE" sz="1200" kern="1200" dirty="0" smtClean="0">
                <a:solidFill>
                  <a:schemeClr val="tx1"/>
                </a:solidFill>
                <a:effectLst/>
                <a:latin typeface="+mn-lt"/>
                <a:ea typeface="+mn-ea"/>
                <a:cs typeface="+mn-cs"/>
              </a:rPr>
              <a:t>zijn dus games die volledig in het teken staan van een bepaald merk, product of dienst. Het is een reclamevorm die vooral ten aanzien van kinderen gebruikt wordt. </a:t>
            </a:r>
            <a:endParaRPr lang="nl-NL" u="none" baseline="0" dirty="0">
              <a:solidFill>
                <a:schemeClr val="tx1"/>
              </a:solidFill>
            </a:endParaRPr>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3</a:t>
            </a:fld>
            <a:endParaRPr lang="nl-BE"/>
          </a:p>
        </p:txBody>
      </p:sp>
    </p:spTree>
    <p:extLst>
      <p:ext uri="{BB962C8B-B14F-4D97-AF65-F5344CB8AC3E}">
        <p14:creationId xmlns:p14="http://schemas.microsoft.com/office/powerpoint/2010/main" val="1082481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baseline="0" dirty="0"/>
              <a:t>Uitleg bij de slide</a:t>
            </a:r>
          </a:p>
          <a:p>
            <a:endParaRPr lang="nl-NL" u="sng" baseline="0" dirty="0"/>
          </a:p>
          <a:p>
            <a:r>
              <a:rPr lang="nl-NL" sz="1200" kern="1200" dirty="0" smtClean="0">
                <a:solidFill>
                  <a:schemeClr val="tx1"/>
                </a:solidFill>
                <a:effectLst/>
                <a:latin typeface="+mn-lt"/>
                <a:ea typeface="+mn-ea"/>
                <a:cs typeface="+mn-cs"/>
              </a:rPr>
              <a:t>In de Volt reclametest onderzoekt Kobe </a:t>
            </a:r>
            <a:r>
              <a:rPr lang="nl-NL" sz="1200" kern="1200" dirty="0" err="1" smtClean="0">
                <a:solidFill>
                  <a:schemeClr val="tx1"/>
                </a:solidFill>
                <a:effectLst/>
                <a:latin typeface="+mn-lt"/>
                <a:ea typeface="+mn-ea"/>
                <a:cs typeface="+mn-cs"/>
              </a:rPr>
              <a:t>Ilsen</a:t>
            </a:r>
            <a:r>
              <a:rPr lang="nl-NL" sz="1200" kern="1200" dirty="0" smtClean="0">
                <a:solidFill>
                  <a:schemeClr val="tx1"/>
                </a:solidFill>
                <a:effectLst/>
                <a:latin typeface="+mn-lt"/>
                <a:ea typeface="+mn-ea"/>
                <a:cs typeface="+mn-cs"/>
              </a:rPr>
              <a:t> op verschillende locaties (bv. koelcel met visafval) of Febreze (= een </a:t>
            </a:r>
            <a:r>
              <a:rPr lang="nl-NL" sz="1200" kern="1200" dirty="0" err="1" smtClean="0">
                <a:solidFill>
                  <a:schemeClr val="tx1"/>
                </a:solidFill>
                <a:effectLst/>
                <a:latin typeface="+mn-lt"/>
                <a:ea typeface="+mn-ea"/>
                <a:cs typeface="+mn-cs"/>
              </a:rPr>
              <a:t>geurverfrisser</a:t>
            </a:r>
            <a:r>
              <a:rPr lang="nl-NL" sz="1200" kern="1200" dirty="0" smtClean="0">
                <a:solidFill>
                  <a:schemeClr val="tx1"/>
                </a:solidFill>
                <a:effectLst/>
                <a:latin typeface="+mn-lt"/>
                <a:ea typeface="+mn-ea"/>
                <a:cs typeface="+mn-cs"/>
              </a:rPr>
              <a:t>) effectief doet wat in de reclame beweerd wordt. Er worden mensen geblinddoekt naar een bepaalde locatie gebracht en ze moeten zeggen wat ze ruiken. Wat blijkt, op geen enkele locatie kan de geur van Febreze gedetecteerd worden, met andere woorden: de reclametest is niet geslaagd en er wordt gelogen over het effect van Febreze in reclame. </a:t>
            </a:r>
            <a:r>
              <a:rPr lang="nl-BE" sz="1200" kern="1200" dirty="0" smtClean="0">
                <a:solidFill>
                  <a:schemeClr val="tx1"/>
                </a:solidFill>
                <a:effectLst/>
                <a:latin typeface="+mn-lt"/>
                <a:ea typeface="+mn-ea"/>
                <a:cs typeface="+mn-cs"/>
              </a:rPr>
              <a:t>In het hoekje boomhut hebben de leerlingen er al over nagedacht, maar wie van hen zou na het zien van dit filmpje Febreze aanraden aan zijn/haar ouders als er een vies geurtje zou opduiken in de badkamer?</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31</a:t>
            </a:fld>
            <a:endParaRPr lang="nl-BE"/>
          </a:p>
        </p:txBody>
      </p:sp>
    </p:spTree>
    <p:extLst>
      <p:ext uri="{BB962C8B-B14F-4D97-AF65-F5344CB8AC3E}">
        <p14:creationId xmlns:p14="http://schemas.microsoft.com/office/powerpoint/2010/main" val="3285386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Uitleg bij de slide</a:t>
            </a:r>
          </a:p>
          <a:p>
            <a:endParaRPr lang="nl-NL" u="sng" baseline="0" dirty="0"/>
          </a:p>
          <a:p>
            <a:r>
              <a:rPr lang="nl-NL" sz="1200" kern="1200" dirty="0" smtClean="0">
                <a:solidFill>
                  <a:schemeClr val="tx1"/>
                </a:solidFill>
                <a:effectLst/>
                <a:latin typeface="+mn-lt"/>
                <a:ea typeface="+mn-ea"/>
                <a:cs typeface="+mn-cs"/>
              </a:rPr>
              <a:t>In de boomhut worden de leerlingen ook uitgedaagd om na te denken over het gebruik van </a:t>
            </a:r>
            <a:r>
              <a:rPr lang="nl-NL" sz="1200" b="1" kern="1200" dirty="0" smtClean="0">
                <a:solidFill>
                  <a:schemeClr val="tx1"/>
                </a:solidFill>
                <a:effectLst/>
                <a:latin typeface="+mn-lt"/>
                <a:ea typeface="+mn-ea"/>
                <a:cs typeface="+mn-cs"/>
              </a:rPr>
              <a:t>Photoshop</a:t>
            </a:r>
            <a:r>
              <a:rPr lang="nl-NL" sz="1200" kern="1200" dirty="0" smtClean="0">
                <a:solidFill>
                  <a:schemeClr val="tx1"/>
                </a:solidFill>
                <a:effectLst/>
                <a:latin typeface="+mn-lt"/>
                <a:ea typeface="+mn-ea"/>
                <a:cs typeface="+mn-cs"/>
              </a:rPr>
              <a:t> in reclame. Op de dia staan de voorbeelden die de leerlingen ook tijdens het hoekenwerk zien.</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smtClean="0">
                <a:solidFill>
                  <a:schemeClr val="tx1"/>
                </a:solidFill>
                <a:effectLst/>
                <a:latin typeface="+mn-lt"/>
                <a:ea typeface="+mn-ea"/>
                <a:cs typeface="+mn-cs"/>
              </a:rPr>
              <a:t>Julia Roberts die er in reclame voor make-up “te goed” uitziet. De advertentie werd verboden in Groot-</a:t>
            </a:r>
            <a:r>
              <a:rPr lang="nl-NL" sz="1200" kern="1200" dirty="0" err="1" smtClean="0">
                <a:solidFill>
                  <a:schemeClr val="tx1"/>
                </a:solidFill>
                <a:effectLst/>
                <a:latin typeface="+mn-lt"/>
                <a:ea typeface="+mn-ea"/>
                <a:cs typeface="+mn-cs"/>
              </a:rPr>
              <a:t>Brittanië</a:t>
            </a:r>
            <a:r>
              <a:rPr lang="nl-NL" sz="1200" kern="1200" dirty="0" smtClean="0">
                <a:solidFill>
                  <a:schemeClr val="tx1"/>
                </a:solidFill>
                <a:effectLst/>
                <a:latin typeface="+mn-lt"/>
                <a:ea typeface="+mn-ea"/>
                <a:cs typeface="+mn-cs"/>
              </a:rPr>
              <a:t> omdat er teveel aangepast werd, wat leidt tot onrealistische en misleidende foto’s van vrouwen.</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smtClean="0">
                <a:solidFill>
                  <a:schemeClr val="tx1"/>
                </a:solidFill>
                <a:effectLst/>
                <a:latin typeface="+mn-lt"/>
                <a:ea typeface="+mn-ea"/>
                <a:cs typeface="+mn-cs"/>
              </a:rPr>
              <a:t>Hamburgers worden in reclame vaak ook veel mooier en lekkerder voorgesteld dan dat je ze op je bord krijgt bij ketens </a:t>
            </a:r>
            <a:r>
              <a:rPr lang="nl-NL" sz="1200" kern="1200" smtClean="0">
                <a:solidFill>
                  <a:schemeClr val="tx1"/>
                </a:solidFill>
                <a:effectLst/>
                <a:latin typeface="+mn-lt"/>
                <a:ea typeface="+mn-ea"/>
                <a:cs typeface="+mn-cs"/>
              </a:rPr>
              <a:t>als McDonald’s </a:t>
            </a:r>
            <a:r>
              <a:rPr lang="nl-NL" sz="1200" kern="1200" dirty="0" smtClean="0">
                <a:solidFill>
                  <a:schemeClr val="tx1"/>
                </a:solidFill>
                <a:effectLst/>
                <a:latin typeface="+mn-lt"/>
                <a:ea typeface="+mn-ea"/>
                <a:cs typeface="+mn-cs"/>
              </a:rPr>
              <a:t>of Quick. </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smtClean="0">
                <a:solidFill>
                  <a:schemeClr val="tx1"/>
                </a:solidFill>
                <a:effectLst/>
                <a:latin typeface="+mn-lt"/>
                <a:ea typeface="+mn-ea"/>
                <a:cs typeface="+mn-cs"/>
              </a:rPr>
              <a:t>Niet enkel het gezicht van modellen wordt bijgewerkt, maar in reclame worden ook de lichamen van modellen bijgewerkt om hen er “beter” uit te laten zien. Zo is Justin </a:t>
            </a:r>
            <a:r>
              <a:rPr lang="nl-NL" sz="1200" kern="1200" dirty="0" err="1" smtClean="0">
                <a:solidFill>
                  <a:schemeClr val="tx1"/>
                </a:solidFill>
                <a:effectLst/>
                <a:latin typeface="+mn-lt"/>
                <a:ea typeface="+mn-ea"/>
                <a:cs typeface="+mn-cs"/>
              </a:rPr>
              <a:t>Bieber</a:t>
            </a:r>
            <a:r>
              <a:rPr lang="nl-NL" sz="1200" kern="1200" dirty="0" smtClean="0">
                <a:solidFill>
                  <a:schemeClr val="tx1"/>
                </a:solidFill>
                <a:effectLst/>
                <a:latin typeface="+mn-lt"/>
                <a:ea typeface="+mn-ea"/>
                <a:cs typeface="+mn-cs"/>
              </a:rPr>
              <a:t> plots veel gespierder in reclame voor Calvin Klein dan dat hij werkelijk is. Zo ontstaan er ideaalbeelden die voor doorsnee meisjes of jongens maar moeilijk te bereiken zijn. </a:t>
            </a:r>
            <a:endParaRPr lang="nl-NL" u="none" baseline="0"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32</a:t>
            </a:fld>
            <a:endParaRPr lang="nl-BE"/>
          </a:p>
        </p:txBody>
      </p:sp>
    </p:spTree>
    <p:extLst>
      <p:ext uri="{BB962C8B-B14F-4D97-AF65-F5344CB8AC3E}">
        <p14:creationId xmlns:p14="http://schemas.microsoft.com/office/powerpoint/2010/main" val="29535169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Uitleg bij de slide</a:t>
            </a:r>
          </a:p>
          <a:p>
            <a:endParaRPr lang="nl-NL" u="sng" baseline="0" dirty="0"/>
          </a:p>
          <a:p>
            <a:pPr marL="171450" lvl="0" indent="-171450">
              <a:buFont typeface="Arial" panose="020B0604020202020204" pitchFamily="34" charset="0"/>
              <a:buChar char="•"/>
            </a:pPr>
            <a:r>
              <a:rPr lang="nl-NL" sz="1200" b="0" kern="1200" dirty="0" smtClean="0">
                <a:solidFill>
                  <a:schemeClr val="tx1"/>
                </a:solidFill>
                <a:effectLst/>
                <a:latin typeface="+mn-lt"/>
                <a:ea typeface="+mn-ea"/>
                <a:cs typeface="+mn-cs"/>
              </a:rPr>
              <a:t>Een </a:t>
            </a:r>
            <a:r>
              <a:rPr lang="nl-NL" sz="1200" b="1" kern="1200" dirty="0" smtClean="0">
                <a:solidFill>
                  <a:schemeClr val="tx1"/>
                </a:solidFill>
                <a:effectLst/>
                <a:latin typeface="+mn-lt"/>
                <a:ea typeface="+mn-ea"/>
                <a:cs typeface="+mn-cs"/>
              </a:rPr>
              <a:t>native ad </a:t>
            </a:r>
            <a:r>
              <a:rPr lang="nl-NL" sz="1200" b="0" kern="1200" dirty="0" smtClean="0">
                <a:solidFill>
                  <a:schemeClr val="tx1"/>
                </a:solidFill>
                <a:effectLst/>
                <a:latin typeface="+mn-lt"/>
                <a:ea typeface="+mn-ea"/>
                <a:cs typeface="+mn-cs"/>
              </a:rPr>
              <a:t>is een artikel dat volledig dezelfde stijl en vorm heeft van de artikels die normaal gezien op de website of in het magazine verschijnen, maar geschreven is door een reclamemaker (al dan niet met de hulp van de journalist). Deze vorm van reclame kan je herkennen door labels als ‘</a:t>
            </a:r>
            <a:r>
              <a:rPr lang="nl-NL" sz="1200" b="0" kern="1200" dirty="0" err="1" smtClean="0">
                <a:solidFill>
                  <a:schemeClr val="tx1"/>
                </a:solidFill>
                <a:effectLst/>
                <a:latin typeface="+mn-lt"/>
                <a:ea typeface="+mn-ea"/>
                <a:cs typeface="+mn-cs"/>
              </a:rPr>
              <a:t>sponsored</a:t>
            </a:r>
            <a:r>
              <a:rPr lang="nl-NL" sz="1200" b="0" kern="1200" dirty="0" smtClean="0">
                <a:solidFill>
                  <a:schemeClr val="tx1"/>
                </a:solidFill>
                <a:effectLst/>
                <a:latin typeface="+mn-lt"/>
                <a:ea typeface="+mn-ea"/>
                <a:cs typeface="+mn-cs"/>
              </a:rPr>
              <a:t>’, ‘aangeboden door’, … boven- of onderaan het artikel.</a:t>
            </a:r>
            <a:endParaRPr lang="nl-BE" sz="12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NL" sz="1200" b="0" kern="1200" dirty="0" smtClean="0">
                <a:solidFill>
                  <a:schemeClr val="tx1"/>
                </a:solidFill>
                <a:effectLst/>
                <a:latin typeface="+mn-lt"/>
                <a:ea typeface="+mn-ea"/>
                <a:cs typeface="+mn-cs"/>
              </a:rPr>
              <a:t>In hun werkbundel op </a:t>
            </a:r>
            <a:r>
              <a:rPr lang="nl-NL" sz="1200" b="1" kern="1200" dirty="0" err="1" smtClean="0">
                <a:solidFill>
                  <a:schemeClr val="tx1"/>
                </a:solidFill>
                <a:effectLst/>
                <a:latin typeface="+mn-lt"/>
                <a:ea typeface="+mn-ea"/>
                <a:cs typeface="+mn-cs"/>
              </a:rPr>
              <a:t>pp.XX</a:t>
            </a:r>
            <a:r>
              <a:rPr lang="nl-NL" sz="1200" b="0" kern="1200" dirty="0" smtClean="0">
                <a:solidFill>
                  <a:schemeClr val="tx1"/>
                </a:solidFill>
                <a:effectLst/>
                <a:latin typeface="+mn-lt"/>
                <a:ea typeface="+mn-ea"/>
                <a:cs typeface="+mn-cs"/>
              </a:rPr>
              <a:t> krijgen de leerlingen vier voorbeelden van native advertising en krijgen ze de opdracht om alle reclame te omcirkelen die ze zien. Twee voorbeelden uit hun werkbundel staan op deze dia. Opgelet, een dia met animatie, de rode cirkels komen tevoorschijn als u nog een keer klikt. </a:t>
            </a:r>
            <a:endParaRPr lang="nl-BE" sz="12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NL" sz="1200" b="0" kern="1200" dirty="0" smtClean="0">
                <a:solidFill>
                  <a:schemeClr val="tx1"/>
                </a:solidFill>
                <a:effectLst/>
                <a:latin typeface="+mn-lt"/>
                <a:ea typeface="+mn-ea"/>
                <a:cs typeface="+mn-cs"/>
              </a:rPr>
              <a:t>De leerlingen kunnen in deze hoek hun antwoorden controleren met de verbetersleutel. </a:t>
            </a:r>
            <a:endParaRPr lang="nl-BE"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NL" sz="1200" b="1" kern="1200" dirty="0" smtClean="0">
                <a:solidFill>
                  <a:schemeClr val="tx1"/>
                </a:solidFill>
                <a:effectLst/>
                <a:latin typeface="+mn-lt"/>
                <a:ea typeface="+mn-ea"/>
                <a:cs typeface="+mn-cs"/>
              </a:rPr>
              <a:t>“Denk aan mij”: </a:t>
            </a:r>
            <a:r>
              <a:rPr lang="nl-NL" sz="1200" b="0" kern="1200" dirty="0" smtClean="0">
                <a:solidFill>
                  <a:schemeClr val="tx1"/>
                </a:solidFill>
                <a:effectLst/>
                <a:latin typeface="+mn-lt"/>
                <a:ea typeface="+mn-ea"/>
                <a:cs typeface="+mn-cs"/>
              </a:rPr>
              <a:t>Op p. X in de werkbundel is plaats voorzien waar de leerlingen een stukje theorie kunnen kleven over artikeltjes als reclame.</a:t>
            </a:r>
            <a:endParaRPr lang="nl-NL" b="0" u="none" baseline="0" dirty="0">
              <a:solidFill>
                <a:schemeClr val="tx1"/>
              </a:solidFill>
              <a:effectLst/>
            </a:endParaRPr>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33</a:t>
            </a:fld>
            <a:endParaRPr lang="nl-BE"/>
          </a:p>
        </p:txBody>
      </p:sp>
    </p:spTree>
    <p:extLst>
      <p:ext uri="{BB962C8B-B14F-4D97-AF65-F5344CB8AC3E}">
        <p14:creationId xmlns:p14="http://schemas.microsoft.com/office/powerpoint/2010/main" val="1169162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Uitleg bij de slide</a:t>
            </a:r>
          </a:p>
          <a:p>
            <a:endParaRPr lang="nl-NL" dirty="0"/>
          </a:p>
          <a:p>
            <a:r>
              <a:rPr lang="nl-NL" sz="1200" kern="1200" dirty="0" smtClean="0">
                <a:solidFill>
                  <a:schemeClr val="tx1"/>
                </a:solidFill>
                <a:effectLst/>
                <a:latin typeface="+mn-lt"/>
                <a:ea typeface="+mn-ea"/>
                <a:cs typeface="+mn-cs"/>
              </a:rPr>
              <a:t>Bij reclame worden ook vaak slimme trucjes gebruikt om ons te overtuigen om een bepaald product te kopen. Deze dia toont andere reclameboodschappen dan diegene die de leerlingen voorgeschoteld kregen op pp. 20-21 in hun werkbundel (-&gt; deze hebben de leerlingen kunnen verbeteren met een </a:t>
            </a:r>
            <a:r>
              <a:rPr lang="nl-NL" sz="1200" b="1" kern="1200" dirty="0" smtClean="0">
                <a:solidFill>
                  <a:schemeClr val="tx1"/>
                </a:solidFill>
                <a:effectLst/>
                <a:latin typeface="+mn-lt"/>
                <a:ea typeface="+mn-ea"/>
                <a:cs typeface="+mn-cs"/>
              </a:rPr>
              <a:t>verbetersleutel</a:t>
            </a:r>
            <a:r>
              <a:rPr lang="nl-NL" sz="1200" kern="1200" dirty="0" smtClean="0">
                <a:solidFill>
                  <a:schemeClr val="tx1"/>
                </a:solidFill>
                <a:effectLst/>
                <a:latin typeface="+mn-lt"/>
                <a:ea typeface="+mn-ea"/>
                <a:cs typeface="+mn-cs"/>
              </a:rPr>
              <a:t>). Kunnen de leerlingen ook bij deze afbeeldingen zeggen om welke trucjes het gaat?</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NL" sz="1200" b="1" kern="1200" dirty="0" smtClean="0">
                <a:solidFill>
                  <a:schemeClr val="tx1"/>
                </a:solidFill>
                <a:effectLst/>
                <a:latin typeface="+mn-lt"/>
                <a:ea typeface="+mn-ea"/>
                <a:cs typeface="+mn-cs"/>
              </a:rPr>
              <a:t>Leeuw met kapsel = grappig; baby op toiletpapier = schattig</a:t>
            </a:r>
            <a:r>
              <a:rPr lang="nl-NL" sz="1200" kern="1200" dirty="0" smtClean="0">
                <a:solidFill>
                  <a:schemeClr val="tx1"/>
                </a:solidFill>
                <a:effectLst/>
                <a:latin typeface="+mn-lt"/>
                <a:ea typeface="+mn-ea"/>
                <a:cs typeface="+mn-cs"/>
              </a:rPr>
              <a:t>: </a:t>
            </a:r>
            <a:r>
              <a:rPr lang="nl-BE" sz="1200" kern="1200" dirty="0" smtClean="0">
                <a:solidFill>
                  <a:schemeClr val="tx1"/>
                </a:solidFill>
                <a:effectLst/>
                <a:latin typeface="+mn-lt"/>
                <a:ea typeface="+mn-ea"/>
                <a:cs typeface="+mn-cs"/>
              </a:rPr>
              <a:t>Reclamemakers proberen in te spelen op onze </a:t>
            </a:r>
            <a:r>
              <a:rPr lang="nl-BE" sz="1200" b="1" kern="1200" dirty="0" smtClean="0">
                <a:solidFill>
                  <a:schemeClr val="tx1"/>
                </a:solidFill>
                <a:effectLst/>
                <a:latin typeface="+mn-lt"/>
                <a:ea typeface="+mn-ea"/>
                <a:cs typeface="+mn-cs"/>
              </a:rPr>
              <a:t>emoties</a:t>
            </a:r>
            <a:r>
              <a:rPr lang="nl-BE"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nl-NL" sz="1200" b="1" kern="1200" dirty="0" smtClean="0">
                <a:solidFill>
                  <a:schemeClr val="tx1"/>
                </a:solidFill>
                <a:effectLst/>
                <a:latin typeface="+mn-lt"/>
                <a:ea typeface="+mn-ea"/>
                <a:cs typeface="+mn-cs"/>
              </a:rPr>
              <a:t>Rode duivels voor Coca-cola = Beroemd persoon/bekend figuur</a:t>
            </a:r>
            <a:r>
              <a:rPr lang="nl-NL" sz="1200" kern="1200" dirty="0" smtClean="0">
                <a:solidFill>
                  <a:schemeClr val="tx1"/>
                </a:solidFill>
                <a:effectLst/>
                <a:latin typeface="+mn-lt"/>
                <a:ea typeface="+mn-ea"/>
                <a:cs typeface="+mn-cs"/>
              </a:rPr>
              <a:t> </a:t>
            </a:r>
            <a:endParaRPr lang="nl-B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l-NL" sz="1200" b="1" kern="1200" dirty="0" smtClean="0">
                <a:solidFill>
                  <a:schemeClr val="tx1"/>
                </a:solidFill>
                <a:effectLst/>
                <a:latin typeface="+mn-lt"/>
                <a:ea typeface="+mn-ea"/>
                <a:cs typeface="+mn-cs"/>
              </a:rPr>
              <a:t>Anti-luizenmiddel</a:t>
            </a:r>
            <a:r>
              <a:rPr lang="nl-NL" sz="1200" kern="1200" dirty="0" smtClean="0">
                <a:solidFill>
                  <a:schemeClr val="tx1"/>
                </a:solidFill>
                <a:effectLst/>
                <a:latin typeface="+mn-lt"/>
                <a:ea typeface="+mn-ea"/>
                <a:cs typeface="+mn-cs"/>
              </a:rPr>
              <a:t> =</a:t>
            </a:r>
            <a:r>
              <a:rPr lang="nl-NL" sz="1200" kern="1200" baseline="0" dirty="0" smtClean="0">
                <a:solidFill>
                  <a:schemeClr val="tx1"/>
                </a:solidFill>
                <a:effectLst/>
                <a:latin typeface="+mn-lt"/>
                <a:ea typeface="+mn-ea"/>
                <a:cs typeface="+mn-cs"/>
              </a:rPr>
              <a:t> m</a:t>
            </a:r>
            <a:r>
              <a:rPr lang="nl-NL" sz="1200" kern="1200" dirty="0" smtClean="0">
                <a:solidFill>
                  <a:schemeClr val="tx1"/>
                </a:solidFill>
                <a:effectLst/>
                <a:latin typeface="+mn-lt"/>
                <a:ea typeface="+mn-ea"/>
                <a:cs typeface="+mn-cs"/>
              </a:rPr>
              <a:t>eer </a:t>
            </a:r>
            <a:r>
              <a:rPr lang="nl-NL" sz="1200" b="1" kern="1200" dirty="0" smtClean="0">
                <a:solidFill>
                  <a:schemeClr val="tx1"/>
                </a:solidFill>
                <a:effectLst/>
                <a:latin typeface="+mn-lt"/>
                <a:ea typeface="+mn-ea"/>
                <a:cs typeface="+mn-cs"/>
              </a:rPr>
              <a:t>informatie</a:t>
            </a:r>
            <a:r>
              <a:rPr lang="nl-NL" sz="1200" kern="1200" dirty="0" smtClean="0">
                <a:solidFill>
                  <a:schemeClr val="tx1"/>
                </a:solidFill>
                <a:effectLst/>
                <a:latin typeface="+mn-lt"/>
                <a:ea typeface="+mn-ea"/>
                <a:cs typeface="+mn-cs"/>
              </a:rPr>
              <a:t> over het product. Deze extra informatie kan ons overtuigen om het product te kopen.</a:t>
            </a:r>
            <a:endParaRPr lang="nl-BE"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34</a:t>
            </a:fld>
            <a:endParaRPr lang="nl-BE"/>
          </a:p>
        </p:txBody>
      </p:sp>
    </p:spTree>
    <p:extLst>
      <p:ext uri="{BB962C8B-B14F-4D97-AF65-F5344CB8AC3E}">
        <p14:creationId xmlns:p14="http://schemas.microsoft.com/office/powerpoint/2010/main" val="2613966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Uitleg</a:t>
            </a:r>
            <a:r>
              <a:rPr lang="nl-NL" u="sng" baseline="0" dirty="0"/>
              <a:t> bij de slide</a:t>
            </a:r>
          </a:p>
          <a:p>
            <a:pPr marL="0" indent="0">
              <a:buNone/>
            </a:pPr>
            <a:endParaRPr lang="nl-NL" sz="1200" u="none"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smtClean="0">
                <a:solidFill>
                  <a:schemeClr val="tx1"/>
                </a:solidFill>
                <a:effectLst/>
                <a:latin typeface="+mn-lt"/>
                <a:ea typeface="+mn-ea"/>
                <a:cs typeface="+mn-cs"/>
              </a:rPr>
              <a:t>Vraag de leerlingen nu </a:t>
            </a:r>
            <a:r>
              <a:rPr lang="nl-NL" sz="1200" b="1" kern="1200" dirty="0" smtClean="0">
                <a:solidFill>
                  <a:schemeClr val="tx1"/>
                </a:solidFill>
                <a:effectLst/>
                <a:latin typeface="+mn-lt"/>
                <a:ea typeface="+mn-ea"/>
                <a:cs typeface="+mn-cs"/>
              </a:rPr>
              <a:t>waarom</a:t>
            </a:r>
            <a:r>
              <a:rPr lang="nl-NL" sz="1200" kern="1200" dirty="0" smtClean="0">
                <a:solidFill>
                  <a:schemeClr val="tx1"/>
                </a:solidFill>
                <a:effectLst/>
                <a:latin typeface="+mn-lt"/>
                <a:ea typeface="+mn-ea"/>
                <a:cs typeface="+mn-cs"/>
              </a:rPr>
              <a:t> ze denken dat bedrijven zo’n spelletjes ontwikkelen.</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smtClean="0">
                <a:solidFill>
                  <a:schemeClr val="tx1"/>
                </a:solidFill>
                <a:effectLst/>
                <a:latin typeface="+mn-lt"/>
                <a:ea typeface="+mn-ea"/>
                <a:cs typeface="+mn-cs"/>
              </a:rPr>
              <a:t>Een aantal kenmerken en voordelen van </a:t>
            </a:r>
            <a:r>
              <a:rPr lang="nl-NL" sz="1200" kern="1200" dirty="0" err="1" smtClean="0">
                <a:solidFill>
                  <a:schemeClr val="tx1"/>
                </a:solidFill>
                <a:effectLst/>
                <a:latin typeface="+mn-lt"/>
                <a:ea typeface="+mn-ea"/>
                <a:cs typeface="+mn-cs"/>
              </a:rPr>
              <a:t>advergames</a:t>
            </a:r>
            <a:r>
              <a:rPr lang="nl-NL" sz="1200" kern="1200" dirty="0" smtClean="0">
                <a:solidFill>
                  <a:schemeClr val="tx1"/>
                </a:solidFill>
                <a:effectLst/>
                <a:latin typeface="+mn-lt"/>
                <a:ea typeface="+mn-ea"/>
                <a:cs typeface="+mn-cs"/>
              </a:rPr>
              <a:t> t.o.v. traditionele reclamevormen zijn:</a:t>
            </a:r>
            <a:endParaRPr lang="nl-BE" sz="1200" kern="1200" dirty="0" smtClean="0">
              <a:solidFill>
                <a:schemeClr val="tx1"/>
              </a:solidFill>
              <a:effectLst/>
              <a:latin typeface="+mn-lt"/>
              <a:ea typeface="+mn-ea"/>
              <a:cs typeface="+mn-cs"/>
            </a:endParaRPr>
          </a:p>
          <a:p>
            <a:pPr marL="628650" lvl="1" indent="-171450">
              <a:buFont typeface="Wingdings" panose="05000000000000000000" pitchFamily="2" charset="2"/>
              <a:buChar char="q"/>
            </a:pPr>
            <a:r>
              <a:rPr lang="nl-NL" sz="1200" b="1" kern="1200" dirty="0" smtClean="0">
                <a:solidFill>
                  <a:schemeClr val="tx1"/>
                </a:solidFill>
                <a:effectLst/>
                <a:latin typeface="+mn-lt"/>
                <a:ea typeface="+mn-ea"/>
                <a:cs typeface="+mn-cs"/>
              </a:rPr>
              <a:t>Minder opdringerig</a:t>
            </a:r>
            <a:r>
              <a:rPr lang="nl-NL" sz="1200" kern="1200" dirty="0" smtClean="0">
                <a:solidFill>
                  <a:schemeClr val="tx1"/>
                </a:solidFill>
                <a:effectLst/>
                <a:latin typeface="+mn-lt"/>
                <a:ea typeface="+mn-ea"/>
                <a:cs typeface="+mn-cs"/>
              </a:rPr>
              <a:t>, </a:t>
            </a:r>
            <a:r>
              <a:rPr lang="nl-NL" sz="1200" b="1" kern="1200" dirty="0" smtClean="0">
                <a:solidFill>
                  <a:schemeClr val="tx1"/>
                </a:solidFill>
                <a:effectLst/>
                <a:latin typeface="+mn-lt"/>
                <a:ea typeface="+mn-ea"/>
                <a:cs typeface="+mn-cs"/>
              </a:rPr>
              <a:t>minder ergernis</a:t>
            </a:r>
            <a:r>
              <a:rPr lang="nl-NL" sz="1200" kern="1200" dirty="0" smtClean="0">
                <a:solidFill>
                  <a:schemeClr val="tx1"/>
                </a:solidFill>
                <a:effectLst/>
                <a:latin typeface="+mn-lt"/>
                <a:ea typeface="+mn-ea"/>
                <a:cs typeface="+mn-cs"/>
              </a:rPr>
              <a:t>;</a:t>
            </a:r>
            <a:endParaRPr lang="nl-BE" sz="1200" kern="1200" dirty="0" smtClean="0">
              <a:solidFill>
                <a:schemeClr val="tx1"/>
              </a:solidFill>
              <a:effectLst/>
              <a:latin typeface="+mn-lt"/>
              <a:ea typeface="+mn-ea"/>
              <a:cs typeface="+mn-cs"/>
            </a:endParaRPr>
          </a:p>
          <a:p>
            <a:pPr marL="628650" lvl="1" indent="-171450">
              <a:buFont typeface="Wingdings" panose="05000000000000000000" pitchFamily="2" charset="2"/>
              <a:buChar char="q"/>
            </a:pPr>
            <a:r>
              <a:rPr lang="nl-NL" sz="1200" kern="1200" dirty="0" smtClean="0">
                <a:solidFill>
                  <a:schemeClr val="tx1"/>
                </a:solidFill>
                <a:effectLst/>
                <a:latin typeface="+mn-lt"/>
                <a:ea typeface="+mn-ea"/>
                <a:cs typeface="+mn-cs"/>
              </a:rPr>
              <a:t>Consumenten spelen ze op </a:t>
            </a:r>
            <a:r>
              <a:rPr lang="nl-NL" sz="1200" b="1" kern="1200" dirty="0" smtClean="0">
                <a:solidFill>
                  <a:schemeClr val="tx1"/>
                </a:solidFill>
                <a:effectLst/>
                <a:latin typeface="+mn-lt"/>
                <a:ea typeface="+mn-ea"/>
                <a:cs typeface="+mn-cs"/>
              </a:rPr>
              <a:t>vrijwillige basis voor hun plezier en als ontspanning</a:t>
            </a:r>
            <a:r>
              <a:rPr lang="nl-NL" sz="1200" kern="1200" dirty="0" smtClean="0">
                <a:solidFill>
                  <a:schemeClr val="tx1"/>
                </a:solidFill>
                <a:effectLst/>
                <a:latin typeface="+mn-lt"/>
                <a:ea typeface="+mn-ea"/>
                <a:cs typeface="+mn-cs"/>
              </a:rPr>
              <a:t>;</a:t>
            </a:r>
            <a:endParaRPr lang="nl-BE" sz="1200" kern="1200" dirty="0" smtClean="0">
              <a:solidFill>
                <a:schemeClr val="tx1"/>
              </a:solidFill>
              <a:effectLst/>
              <a:latin typeface="+mn-lt"/>
              <a:ea typeface="+mn-ea"/>
              <a:cs typeface="+mn-cs"/>
            </a:endParaRPr>
          </a:p>
          <a:p>
            <a:pPr marL="628650" lvl="1" indent="-171450">
              <a:buFont typeface="Wingdings" panose="05000000000000000000" pitchFamily="2" charset="2"/>
              <a:buChar char="q"/>
            </a:pPr>
            <a:r>
              <a:rPr lang="nl-NL" sz="1200" kern="1200" dirty="0" smtClean="0">
                <a:solidFill>
                  <a:schemeClr val="tx1"/>
                </a:solidFill>
                <a:effectLst/>
                <a:latin typeface="+mn-lt"/>
                <a:ea typeface="+mn-ea"/>
                <a:cs typeface="+mn-cs"/>
              </a:rPr>
              <a:t>Vaak </a:t>
            </a:r>
            <a:r>
              <a:rPr lang="nl-NL" sz="1200" b="1" kern="1200" dirty="0" smtClean="0">
                <a:solidFill>
                  <a:schemeClr val="tx1"/>
                </a:solidFill>
                <a:effectLst/>
                <a:latin typeface="+mn-lt"/>
                <a:ea typeface="+mn-ea"/>
                <a:cs typeface="+mn-cs"/>
              </a:rPr>
              <a:t>eenvoudig en goedkoop </a:t>
            </a:r>
            <a:r>
              <a:rPr lang="nl-NL" sz="1200" b="0" kern="1200" dirty="0" smtClean="0">
                <a:solidFill>
                  <a:schemeClr val="tx1"/>
                </a:solidFill>
                <a:effectLst/>
                <a:latin typeface="+mn-lt"/>
                <a:ea typeface="+mn-ea"/>
                <a:cs typeface="+mn-cs"/>
              </a:rPr>
              <a:t>om te produceren</a:t>
            </a:r>
            <a:r>
              <a:rPr lang="nl-NL" sz="1200" kern="1200" dirty="0" smtClean="0">
                <a:solidFill>
                  <a:schemeClr val="tx1"/>
                </a:solidFill>
                <a:effectLst/>
                <a:latin typeface="+mn-lt"/>
                <a:ea typeface="+mn-ea"/>
                <a:cs typeface="+mn-cs"/>
              </a:rPr>
              <a:t>; </a:t>
            </a:r>
            <a:endParaRPr lang="nl-BE" sz="1200" kern="1200" dirty="0" smtClean="0">
              <a:solidFill>
                <a:schemeClr val="tx1"/>
              </a:solidFill>
              <a:effectLst/>
              <a:latin typeface="+mn-lt"/>
              <a:ea typeface="+mn-ea"/>
              <a:cs typeface="+mn-cs"/>
            </a:endParaRPr>
          </a:p>
          <a:p>
            <a:pPr marL="628650" lvl="1" indent="-171450">
              <a:buFont typeface="Wingdings" panose="05000000000000000000" pitchFamily="2" charset="2"/>
              <a:buChar char="q"/>
            </a:pPr>
            <a:r>
              <a:rPr lang="nl-NL" sz="1200" b="1" kern="1200" dirty="0" smtClean="0">
                <a:solidFill>
                  <a:schemeClr val="tx1"/>
                </a:solidFill>
                <a:effectLst/>
                <a:latin typeface="+mn-lt"/>
                <a:ea typeface="+mn-ea"/>
                <a:cs typeface="+mn-cs"/>
              </a:rPr>
              <a:t>Merkbekendheid verhogen</a:t>
            </a:r>
            <a:r>
              <a:rPr lang="nl-NL" sz="1200" kern="1200" dirty="0" smtClean="0">
                <a:solidFill>
                  <a:schemeClr val="tx1"/>
                </a:solidFill>
                <a:effectLst/>
                <a:latin typeface="+mn-lt"/>
                <a:ea typeface="+mn-ea"/>
                <a:cs typeface="+mn-cs"/>
              </a:rPr>
              <a:t>. De merken hopen dat de </a:t>
            </a:r>
            <a:r>
              <a:rPr lang="nl-NL" sz="1200" b="1" kern="1200" dirty="0" smtClean="0">
                <a:solidFill>
                  <a:schemeClr val="tx1"/>
                </a:solidFill>
                <a:effectLst/>
                <a:latin typeface="+mn-lt"/>
                <a:ea typeface="+mn-ea"/>
                <a:cs typeface="+mn-cs"/>
              </a:rPr>
              <a:t>positieve gevoelens </a:t>
            </a:r>
            <a:r>
              <a:rPr lang="nl-NL" sz="1200" kern="1200" dirty="0" smtClean="0">
                <a:solidFill>
                  <a:schemeClr val="tx1"/>
                </a:solidFill>
                <a:effectLst/>
                <a:latin typeface="+mn-lt"/>
                <a:ea typeface="+mn-ea"/>
                <a:cs typeface="+mn-cs"/>
              </a:rPr>
              <a:t>van de consumenten tegenover het spel ook op het merk overgedragen worden; </a:t>
            </a:r>
            <a:endParaRPr lang="nl-BE" sz="1200" kern="1200" dirty="0" smtClean="0">
              <a:solidFill>
                <a:schemeClr val="tx1"/>
              </a:solidFill>
              <a:effectLst/>
              <a:latin typeface="+mn-lt"/>
              <a:ea typeface="+mn-ea"/>
              <a:cs typeface="+mn-cs"/>
            </a:endParaRPr>
          </a:p>
          <a:p>
            <a:pPr marL="628650" lvl="1" indent="-171450">
              <a:buFont typeface="Wingdings" panose="05000000000000000000" pitchFamily="2" charset="2"/>
              <a:buChar char="q"/>
            </a:pPr>
            <a:r>
              <a:rPr lang="nl-NL" sz="1200" b="1" kern="1200" dirty="0" smtClean="0">
                <a:solidFill>
                  <a:schemeClr val="tx1"/>
                </a:solidFill>
                <a:effectLst/>
                <a:latin typeface="+mn-lt"/>
                <a:ea typeface="+mn-ea"/>
                <a:cs typeface="+mn-cs"/>
              </a:rPr>
              <a:t>Duurt niet lang </a:t>
            </a:r>
            <a:r>
              <a:rPr lang="nl-NL" sz="1200" b="0" kern="1200" dirty="0" smtClean="0">
                <a:solidFill>
                  <a:schemeClr val="tx1"/>
                </a:solidFill>
                <a:effectLst/>
                <a:latin typeface="+mn-lt"/>
                <a:ea typeface="+mn-ea"/>
                <a:cs typeface="+mn-cs"/>
              </a:rPr>
              <a:t>om een </a:t>
            </a:r>
            <a:r>
              <a:rPr lang="nl-NL" sz="1200" b="0" kern="1200" dirty="0" err="1" smtClean="0">
                <a:solidFill>
                  <a:schemeClr val="tx1"/>
                </a:solidFill>
                <a:effectLst/>
                <a:latin typeface="+mn-lt"/>
                <a:ea typeface="+mn-ea"/>
                <a:cs typeface="+mn-cs"/>
              </a:rPr>
              <a:t>advergame</a:t>
            </a:r>
            <a:r>
              <a:rPr lang="nl-NL" sz="1200" b="0" kern="1200" dirty="0" smtClean="0">
                <a:solidFill>
                  <a:schemeClr val="tx1"/>
                </a:solidFill>
                <a:effectLst/>
                <a:latin typeface="+mn-lt"/>
                <a:ea typeface="+mn-ea"/>
                <a:cs typeface="+mn-cs"/>
              </a:rPr>
              <a:t> te spelen</a:t>
            </a:r>
            <a:r>
              <a:rPr lang="nl-NL" sz="1200" kern="1200" dirty="0" smtClean="0">
                <a:solidFill>
                  <a:schemeClr val="tx1"/>
                </a:solidFill>
                <a:effectLst/>
                <a:latin typeface="+mn-lt"/>
                <a:ea typeface="+mn-ea"/>
                <a:cs typeface="+mn-cs"/>
              </a:rPr>
              <a:t>. De spelletjes worden vaak meerdere malen door de gebruikers gespeeld, zeker wanneer er een </a:t>
            </a:r>
            <a:r>
              <a:rPr lang="nl-NL" sz="1200" b="1" kern="1200" dirty="0" smtClean="0">
                <a:solidFill>
                  <a:schemeClr val="tx1"/>
                </a:solidFill>
                <a:effectLst/>
                <a:latin typeface="+mn-lt"/>
                <a:ea typeface="+mn-ea"/>
                <a:cs typeface="+mn-cs"/>
              </a:rPr>
              <a:t>wedstrijd</a:t>
            </a:r>
            <a:r>
              <a:rPr lang="nl-NL" sz="1200" kern="1200" dirty="0" smtClean="0">
                <a:solidFill>
                  <a:schemeClr val="tx1"/>
                </a:solidFill>
                <a:effectLst/>
                <a:latin typeface="+mn-lt"/>
                <a:ea typeface="+mn-ea"/>
                <a:cs typeface="+mn-cs"/>
              </a:rPr>
              <a:t> aan gekoppeld is  = </a:t>
            </a:r>
            <a:r>
              <a:rPr lang="nl-BE" sz="1200" kern="1200" dirty="0" smtClean="0">
                <a:solidFill>
                  <a:schemeClr val="tx1"/>
                </a:solidFill>
                <a:effectLst/>
                <a:latin typeface="+mn-lt"/>
                <a:ea typeface="+mn-ea"/>
                <a:cs typeface="+mn-cs"/>
              </a:rPr>
              <a:t>= meer blootstelling aan de reclameboodschap</a:t>
            </a:r>
            <a:r>
              <a:rPr lang="nl-NL" sz="1200" kern="1200" dirty="0" smtClean="0">
                <a:solidFill>
                  <a:schemeClr val="tx1"/>
                </a:solidFill>
                <a:effectLst/>
                <a:latin typeface="+mn-lt"/>
                <a:ea typeface="+mn-ea"/>
                <a:cs typeface="+mn-cs"/>
              </a:rPr>
              <a:t>. </a:t>
            </a:r>
            <a:endParaRPr lang="nl-BE" sz="1200" kern="1200" dirty="0" smtClean="0">
              <a:solidFill>
                <a:schemeClr val="tx1"/>
              </a:solidFill>
              <a:effectLst/>
              <a:latin typeface="+mn-lt"/>
              <a:ea typeface="+mn-ea"/>
              <a:cs typeface="+mn-cs"/>
            </a:endParaRPr>
          </a:p>
          <a:p>
            <a:pPr marL="457200" lvl="1" indent="0">
              <a:buFont typeface="Wingdings" panose="05000000000000000000" pitchFamily="2" charset="2"/>
              <a:buNone/>
            </a:pPr>
            <a:endParaRPr lang="nl-NL" u="none"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u="sng" baseline="0" dirty="0">
                <a:solidFill>
                  <a:schemeClr val="tx1"/>
                </a:solidFill>
              </a:rPr>
              <a:t>Bron</a:t>
            </a:r>
            <a:r>
              <a:rPr lang="nl-NL" u="none" baseline="0" dirty="0" smtClean="0">
                <a:solidFill>
                  <a:schemeClr val="tx1"/>
                </a:solidFill>
              </a:rPr>
              <a:t>: </a:t>
            </a:r>
            <a:r>
              <a:rPr lang="nl-NL" sz="1200" kern="1200" dirty="0" smtClean="0">
                <a:solidFill>
                  <a:schemeClr val="tx1"/>
                </a:solidFill>
                <a:effectLst/>
                <a:latin typeface="+mn-lt"/>
                <a:ea typeface="+mn-ea"/>
                <a:cs typeface="+mn-cs"/>
              </a:rPr>
              <a:t>Walrave, M., &amp; Van </a:t>
            </a:r>
            <a:r>
              <a:rPr lang="nl-NL" sz="1200" kern="1200" dirty="0" err="1" smtClean="0">
                <a:solidFill>
                  <a:schemeClr val="tx1"/>
                </a:solidFill>
                <a:effectLst/>
                <a:latin typeface="+mn-lt"/>
                <a:ea typeface="+mn-ea"/>
                <a:cs typeface="+mn-cs"/>
              </a:rPr>
              <a:t>Ouytsel</a:t>
            </a:r>
            <a:r>
              <a:rPr lang="nl-NL" sz="1200" kern="1200" dirty="0" smtClean="0">
                <a:solidFill>
                  <a:schemeClr val="tx1"/>
                </a:solidFill>
                <a:effectLst/>
                <a:latin typeface="+mn-lt"/>
                <a:ea typeface="+mn-ea"/>
                <a:cs typeface="+mn-cs"/>
              </a:rPr>
              <a:t>, J. (2014). </a:t>
            </a:r>
            <a:r>
              <a:rPr lang="nl-NL" sz="1200" i="1" kern="1200" dirty="0" smtClean="0">
                <a:solidFill>
                  <a:schemeClr val="tx1"/>
                </a:solidFill>
                <a:effectLst/>
                <a:latin typeface="+mn-lt"/>
                <a:ea typeface="+mn-ea"/>
                <a:cs typeface="+mn-cs"/>
              </a:rPr>
              <a:t>Mediawijs online. Jongeren en nieuwe media</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Lannoo</a:t>
            </a:r>
            <a:r>
              <a:rPr lang="nl-NL" sz="1200" kern="1200" dirty="0" smtClean="0">
                <a:solidFill>
                  <a:schemeClr val="tx1"/>
                </a:solidFill>
                <a:effectLst/>
                <a:latin typeface="+mn-lt"/>
                <a:ea typeface="+mn-ea"/>
                <a:cs typeface="+mn-cs"/>
              </a:rPr>
              <a:t>: Tielt.</a:t>
            </a:r>
            <a:endParaRPr lang="nl-BE" sz="1200" kern="1200" dirty="0" smtClean="0">
              <a:solidFill>
                <a:schemeClr val="tx1"/>
              </a:solidFill>
              <a:effectLst/>
              <a:latin typeface="+mn-lt"/>
              <a:ea typeface="+mn-ea"/>
              <a:cs typeface="+mn-cs"/>
            </a:endParaRPr>
          </a:p>
          <a:p>
            <a:pPr marL="0" indent="0">
              <a:buNone/>
            </a:pPr>
            <a:endParaRPr lang="nl-NL" u="none" baseline="0" dirty="0">
              <a:solidFill>
                <a:schemeClr val="tx1"/>
              </a:solidFill>
            </a:endParaRPr>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4</a:t>
            </a:fld>
            <a:endParaRPr lang="nl-BE"/>
          </a:p>
        </p:txBody>
      </p:sp>
    </p:spTree>
    <p:extLst>
      <p:ext uri="{BB962C8B-B14F-4D97-AF65-F5344CB8AC3E}">
        <p14:creationId xmlns:p14="http://schemas.microsoft.com/office/powerpoint/2010/main" val="2641089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Uitleg</a:t>
            </a:r>
            <a:r>
              <a:rPr lang="nl-NL" u="sng" baseline="0" dirty="0"/>
              <a:t> bij de slide</a:t>
            </a:r>
            <a:endParaRPr lang="nl-NL" dirty="0"/>
          </a:p>
          <a:p>
            <a:endParaRPr lang="nl-NL" dirty="0"/>
          </a:p>
          <a:p>
            <a:r>
              <a:rPr lang="nl-NL" sz="1200" kern="1200" dirty="0" smtClean="0">
                <a:solidFill>
                  <a:schemeClr val="tx1"/>
                </a:solidFill>
                <a:effectLst/>
                <a:latin typeface="+mn-lt"/>
                <a:ea typeface="+mn-ea"/>
                <a:cs typeface="+mn-cs"/>
              </a:rPr>
              <a:t>Naast </a:t>
            </a:r>
            <a:r>
              <a:rPr lang="nl-NL" sz="1200" kern="1200" dirty="0" err="1" smtClean="0">
                <a:solidFill>
                  <a:schemeClr val="tx1"/>
                </a:solidFill>
                <a:effectLst/>
                <a:latin typeface="+mn-lt"/>
                <a:ea typeface="+mn-ea"/>
                <a:cs typeface="+mn-cs"/>
              </a:rPr>
              <a:t>advergames</a:t>
            </a:r>
            <a:r>
              <a:rPr lang="nl-NL" sz="1200" kern="1200" dirty="0" smtClean="0">
                <a:solidFill>
                  <a:schemeClr val="tx1"/>
                </a:solidFill>
                <a:effectLst/>
                <a:latin typeface="+mn-lt"/>
                <a:ea typeface="+mn-ea"/>
                <a:cs typeface="+mn-cs"/>
              </a:rPr>
              <a:t>, bestaat er ook </a:t>
            </a:r>
            <a:r>
              <a:rPr lang="nl-NL" sz="1200" b="1" kern="1200" dirty="0" smtClean="0">
                <a:solidFill>
                  <a:schemeClr val="tx1"/>
                </a:solidFill>
                <a:effectLst/>
                <a:latin typeface="+mn-lt"/>
                <a:ea typeface="+mn-ea"/>
                <a:cs typeface="+mn-cs"/>
              </a:rPr>
              <a:t>in-game advertising</a:t>
            </a:r>
            <a:r>
              <a:rPr lang="nl-NL" sz="1200" kern="1200" dirty="0" smtClean="0">
                <a:solidFill>
                  <a:schemeClr val="tx1"/>
                </a:solidFill>
                <a:effectLst/>
                <a:latin typeface="+mn-lt"/>
                <a:ea typeface="+mn-ea"/>
                <a:cs typeface="+mn-cs"/>
              </a:rPr>
              <a:t>. Eén voorbeeld hiervan zijn spelletjes zoals “Bus Rush”, of met andere woorden spelletjes waarbij </a:t>
            </a:r>
            <a:r>
              <a:rPr lang="nl-NL" sz="1200" b="1" kern="1200" dirty="0" smtClean="0">
                <a:solidFill>
                  <a:schemeClr val="tx1"/>
                </a:solidFill>
                <a:effectLst/>
                <a:latin typeface="+mn-lt"/>
                <a:ea typeface="+mn-ea"/>
                <a:cs typeface="+mn-cs"/>
              </a:rPr>
              <a:t>het spelen telkens onderbroken wordt door een reclameboodschap</a:t>
            </a:r>
            <a:r>
              <a:rPr lang="nl-NL" sz="1200" kern="1200" dirty="0" smtClean="0">
                <a:solidFill>
                  <a:schemeClr val="tx1"/>
                </a:solidFill>
                <a:effectLst/>
                <a:latin typeface="+mn-lt"/>
                <a:ea typeface="+mn-ea"/>
                <a:cs typeface="+mn-cs"/>
              </a:rPr>
              <a:t>. De afbeelding die je hier op de dia ziet is het beginscherm van Bus Rush dat de leerlingen zullen krijgen. Ze krijgen de boodschap “The game starts </a:t>
            </a:r>
            <a:r>
              <a:rPr lang="nl-NL" sz="1200" kern="1200" dirty="0" err="1" smtClean="0">
                <a:solidFill>
                  <a:schemeClr val="tx1"/>
                </a:solidFill>
                <a:effectLst/>
                <a:latin typeface="+mn-lt"/>
                <a:ea typeface="+mn-ea"/>
                <a:cs typeface="+mn-cs"/>
              </a:rPr>
              <a:t>after</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the</a:t>
            </a:r>
            <a:r>
              <a:rPr lang="nl-NL" sz="1200" kern="1200" dirty="0" smtClean="0">
                <a:solidFill>
                  <a:schemeClr val="tx1"/>
                </a:solidFill>
                <a:effectLst/>
                <a:latin typeface="+mn-lt"/>
                <a:ea typeface="+mn-ea"/>
                <a:cs typeface="+mn-cs"/>
              </a:rPr>
              <a:t> ad”, waarna ze dus eerst reclame moeten kijken (meestal reclame voor andere spelletjes, zoals hier voor Pokémon GO).</a:t>
            </a:r>
            <a:endParaRPr lang="nl-NL" baseline="0"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5</a:t>
            </a:fld>
            <a:endParaRPr lang="nl-BE"/>
          </a:p>
        </p:txBody>
      </p:sp>
    </p:spTree>
    <p:extLst>
      <p:ext uri="{BB962C8B-B14F-4D97-AF65-F5344CB8AC3E}">
        <p14:creationId xmlns:p14="http://schemas.microsoft.com/office/powerpoint/2010/main" val="313923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Uitleg</a:t>
            </a:r>
            <a:r>
              <a:rPr lang="nl-NL" u="sng" baseline="0" dirty="0"/>
              <a:t> bij de slide</a:t>
            </a:r>
            <a:endParaRPr lang="nl-NL" dirty="0"/>
          </a:p>
          <a:p>
            <a:endParaRPr lang="nl-NL" dirty="0"/>
          </a:p>
          <a:p>
            <a:r>
              <a:rPr lang="nl-NL" sz="1200" kern="1200" dirty="0" smtClean="0">
                <a:solidFill>
                  <a:schemeClr val="tx1"/>
                </a:solidFill>
                <a:effectLst/>
                <a:latin typeface="+mn-lt"/>
                <a:ea typeface="+mn-ea"/>
                <a:cs typeface="+mn-cs"/>
              </a:rPr>
              <a:t>Niet enkel in het begin van het spel worden de leerlingen geconfronteerd met reclame, maar ook tijdens het spelen. De afbeelding die u hier op de dia ziet is een scherm dat soms in het spelletje opduikt nadat de avatar geraakt is door een bus. Als de leerlingen op “free” klikken, dan krijgen ze reclame te zien.</a:t>
            </a:r>
            <a:endParaRPr lang="nl-BE" sz="1200" kern="1200" dirty="0" smtClean="0">
              <a:solidFill>
                <a:schemeClr val="tx1"/>
              </a:solidFill>
              <a:effectLst/>
              <a:latin typeface="+mn-lt"/>
              <a:ea typeface="+mn-ea"/>
              <a:cs typeface="+mn-cs"/>
            </a:endParaRPr>
          </a:p>
          <a:p>
            <a:r>
              <a:rPr lang="nl-BE" sz="1200" b="1" kern="1200" dirty="0" smtClean="0">
                <a:solidFill>
                  <a:schemeClr val="tx1"/>
                </a:solidFill>
                <a:effectLst/>
                <a:latin typeface="+mn-lt"/>
                <a:ea typeface="+mn-ea"/>
                <a:cs typeface="+mn-cs"/>
              </a:rPr>
              <a:t>Extra</a:t>
            </a:r>
            <a:r>
              <a:rPr lang="nl-BE" sz="1200" kern="1200" dirty="0" smtClean="0">
                <a:solidFill>
                  <a:schemeClr val="tx1"/>
                </a:solidFill>
                <a:effectLst/>
                <a:latin typeface="+mn-lt"/>
                <a:ea typeface="+mn-ea"/>
                <a:cs typeface="+mn-cs"/>
              </a:rPr>
              <a:t>: Hebben de leerlingen ook gezien dat er veel </a:t>
            </a:r>
            <a:r>
              <a:rPr lang="nl-BE" sz="1200" b="1" kern="1200" dirty="0" smtClean="0">
                <a:solidFill>
                  <a:schemeClr val="tx1"/>
                </a:solidFill>
                <a:effectLst/>
                <a:latin typeface="+mn-lt"/>
                <a:ea typeface="+mn-ea"/>
                <a:cs typeface="+mn-cs"/>
              </a:rPr>
              <a:t>banners</a:t>
            </a:r>
            <a:r>
              <a:rPr lang="nl-BE" sz="1200" kern="1200" dirty="0" smtClean="0">
                <a:solidFill>
                  <a:schemeClr val="tx1"/>
                </a:solidFill>
                <a:effectLst/>
                <a:latin typeface="+mn-lt"/>
                <a:ea typeface="+mn-ea"/>
                <a:cs typeface="+mn-cs"/>
              </a:rPr>
              <a:t> getoond worden tijdens het spelen van “Bus Rush”? Op die dia ziet u een banner van Quick. </a:t>
            </a:r>
          </a:p>
          <a:p>
            <a:endParaRPr lang="nl-BE"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6</a:t>
            </a:fld>
            <a:endParaRPr lang="nl-BE"/>
          </a:p>
        </p:txBody>
      </p:sp>
    </p:spTree>
    <p:extLst>
      <p:ext uri="{BB962C8B-B14F-4D97-AF65-F5344CB8AC3E}">
        <p14:creationId xmlns:p14="http://schemas.microsoft.com/office/powerpoint/2010/main" val="4196023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Uitleg bij de slide</a:t>
            </a:r>
          </a:p>
          <a:p>
            <a:endParaRPr lang="nl-NL" u="sng" dirty="0" smtClean="0"/>
          </a:p>
          <a:p>
            <a:pPr marL="0" lvl="0" indent="0">
              <a:buFont typeface="Arial" panose="020B0604020202020204" pitchFamily="34" charset="0"/>
              <a:buNone/>
            </a:pPr>
            <a:r>
              <a:rPr lang="nl-NL" sz="1200" kern="1200" dirty="0" smtClean="0">
                <a:solidFill>
                  <a:schemeClr val="tx1"/>
                </a:solidFill>
                <a:effectLst/>
                <a:latin typeface="+mn-lt"/>
                <a:ea typeface="+mn-ea"/>
                <a:cs typeface="+mn-cs"/>
              </a:rPr>
              <a:t>Opgelet, slide met </a:t>
            </a:r>
            <a:r>
              <a:rPr lang="nl-NL" sz="1200" b="1" kern="1200" dirty="0" smtClean="0">
                <a:solidFill>
                  <a:schemeClr val="tx1"/>
                </a:solidFill>
                <a:effectLst/>
                <a:latin typeface="+mn-lt"/>
                <a:ea typeface="+mn-ea"/>
                <a:cs typeface="+mn-cs"/>
              </a:rPr>
              <a:t>animatie</a:t>
            </a:r>
            <a:r>
              <a:rPr lang="nl-NL" sz="1200" kern="1200" dirty="0" smtClean="0">
                <a:solidFill>
                  <a:schemeClr val="tx1"/>
                </a:solidFill>
                <a:effectLst/>
                <a:latin typeface="+mn-lt"/>
                <a:ea typeface="+mn-ea"/>
                <a:cs typeface="+mn-cs"/>
              </a:rPr>
              <a:t>! Als je nog eens klikt, dan verdwijnen de vraagtekens en verschijnt het antwoord op de vraag: “Waarom is er eigenlijk zoveel reclame in en rond spelletjes?”. Er wordt vaak gewerkt met reclame of met de mogelijkheid om bepaalde zaken aan te kopen, omdat dit </a:t>
            </a:r>
            <a:r>
              <a:rPr lang="nl-NL" sz="1200" b="1" kern="1200" dirty="0" smtClean="0">
                <a:solidFill>
                  <a:schemeClr val="tx1"/>
                </a:solidFill>
                <a:effectLst/>
                <a:latin typeface="+mn-lt"/>
                <a:ea typeface="+mn-ea"/>
                <a:cs typeface="+mn-cs"/>
              </a:rPr>
              <a:t>inkomsten</a:t>
            </a:r>
            <a:r>
              <a:rPr lang="nl-NL" sz="1200" kern="1200" dirty="0" smtClean="0">
                <a:solidFill>
                  <a:schemeClr val="tx1"/>
                </a:solidFill>
                <a:effectLst/>
                <a:latin typeface="+mn-lt"/>
                <a:ea typeface="+mn-ea"/>
                <a:cs typeface="+mn-cs"/>
              </a:rPr>
              <a:t> oplevert voor de spelletjesmaker. </a:t>
            </a:r>
            <a:r>
              <a:rPr lang="nl-NL" sz="1200" b="1" kern="1200" dirty="0" smtClean="0">
                <a:solidFill>
                  <a:schemeClr val="tx1"/>
                </a:solidFill>
                <a:effectLst/>
                <a:latin typeface="+mn-lt"/>
                <a:ea typeface="+mn-ea"/>
                <a:cs typeface="+mn-cs"/>
              </a:rPr>
              <a:t>Spelletjes worden vaak gratis aangeboden</a:t>
            </a:r>
            <a:r>
              <a:rPr lang="nl-NL" sz="1200" kern="1200" dirty="0" smtClean="0">
                <a:solidFill>
                  <a:schemeClr val="tx1"/>
                </a:solidFill>
                <a:effectLst/>
                <a:latin typeface="+mn-lt"/>
                <a:ea typeface="+mn-ea"/>
                <a:cs typeface="+mn-cs"/>
              </a:rPr>
              <a:t>, maar dat betekent wel dat je er reclame voor in de plaats krijgt. </a:t>
            </a:r>
            <a:endParaRPr lang="nl-NL" u="sng"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7</a:t>
            </a:fld>
            <a:endParaRPr lang="nl-BE"/>
          </a:p>
        </p:txBody>
      </p:sp>
    </p:spTree>
    <p:extLst>
      <p:ext uri="{BB962C8B-B14F-4D97-AF65-F5344CB8AC3E}">
        <p14:creationId xmlns:p14="http://schemas.microsoft.com/office/powerpoint/2010/main" val="2422715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Uitleg bij de slide</a:t>
            </a:r>
          </a:p>
          <a:p>
            <a:endParaRPr lang="nl-NL" u="sng" dirty="0"/>
          </a:p>
          <a:p>
            <a:pPr marL="0" lvl="0" indent="0">
              <a:buFont typeface="Arial" panose="020B0604020202020204" pitchFamily="34" charset="0"/>
              <a:buNone/>
            </a:pPr>
            <a:r>
              <a:rPr lang="nl-NL" sz="1200" kern="1200" dirty="0" smtClean="0">
                <a:solidFill>
                  <a:schemeClr val="tx1"/>
                </a:solidFill>
                <a:effectLst/>
                <a:latin typeface="+mn-lt"/>
                <a:ea typeface="+mn-ea"/>
                <a:cs typeface="+mn-cs"/>
              </a:rPr>
              <a:t>Een andere vorm van </a:t>
            </a:r>
            <a:r>
              <a:rPr lang="nl-NL" sz="1200" b="1" kern="1200" dirty="0" smtClean="0">
                <a:solidFill>
                  <a:schemeClr val="tx1"/>
                </a:solidFill>
                <a:effectLst/>
                <a:latin typeface="+mn-lt"/>
                <a:ea typeface="+mn-ea"/>
                <a:cs typeface="+mn-cs"/>
              </a:rPr>
              <a:t>in-game advertising</a:t>
            </a:r>
            <a:r>
              <a:rPr lang="nl-NL" sz="1200" kern="1200" dirty="0" smtClean="0">
                <a:solidFill>
                  <a:schemeClr val="tx1"/>
                </a:solidFill>
                <a:effectLst/>
                <a:latin typeface="+mn-lt"/>
                <a:ea typeface="+mn-ea"/>
                <a:cs typeface="+mn-cs"/>
              </a:rPr>
              <a:t> is </a:t>
            </a:r>
            <a:r>
              <a:rPr lang="nl-NL" sz="1200" b="1" kern="1200" dirty="0" smtClean="0">
                <a:solidFill>
                  <a:schemeClr val="tx1"/>
                </a:solidFill>
                <a:effectLst/>
                <a:latin typeface="+mn-lt"/>
                <a:ea typeface="+mn-ea"/>
                <a:cs typeface="+mn-cs"/>
              </a:rPr>
              <a:t>reclame die opgenomen wordt in de spelomgeving zelf</a:t>
            </a:r>
            <a:r>
              <a:rPr lang="nl-NL" sz="1200" kern="1200" dirty="0" smtClean="0">
                <a:solidFill>
                  <a:schemeClr val="tx1"/>
                </a:solidFill>
                <a:effectLst/>
                <a:latin typeface="+mn-lt"/>
                <a:ea typeface="+mn-ea"/>
                <a:cs typeface="+mn-cs"/>
              </a:rPr>
              <a:t>, zoals het in de echte leefwereld voorkomt. De hoofdfocus van dergelijke spelletjes is niet “reclame maken”, zoals bij </a:t>
            </a:r>
            <a:r>
              <a:rPr lang="nl-NL" sz="1200" kern="1200" dirty="0" err="1" smtClean="0">
                <a:solidFill>
                  <a:schemeClr val="tx1"/>
                </a:solidFill>
                <a:effectLst/>
                <a:latin typeface="+mn-lt"/>
                <a:ea typeface="+mn-ea"/>
                <a:cs typeface="+mn-cs"/>
              </a:rPr>
              <a:t>advergames</a:t>
            </a:r>
            <a:r>
              <a:rPr lang="nl-NL" sz="1200" kern="1200" dirty="0" smtClean="0">
                <a:solidFill>
                  <a:schemeClr val="tx1"/>
                </a:solidFill>
                <a:effectLst/>
                <a:latin typeface="+mn-lt"/>
                <a:ea typeface="+mn-ea"/>
                <a:cs typeface="+mn-cs"/>
              </a:rPr>
              <a:t>, maar het is wel zo dat de reclame ook hier </a:t>
            </a:r>
            <a:r>
              <a:rPr lang="nl-NL" sz="1200" b="1" kern="1200" dirty="0" smtClean="0">
                <a:solidFill>
                  <a:schemeClr val="tx1"/>
                </a:solidFill>
                <a:effectLst/>
                <a:latin typeface="+mn-lt"/>
                <a:ea typeface="+mn-ea"/>
                <a:cs typeface="+mn-cs"/>
              </a:rPr>
              <a:t>niet genegeerd kan worden</a:t>
            </a:r>
            <a:r>
              <a:rPr lang="nl-NL" sz="1200" kern="1200" dirty="0" smtClean="0">
                <a:solidFill>
                  <a:schemeClr val="tx1"/>
                </a:solidFill>
                <a:effectLst/>
                <a:latin typeface="+mn-lt"/>
                <a:ea typeface="+mn-ea"/>
                <a:cs typeface="+mn-cs"/>
              </a:rPr>
              <a:t>, want anders kan je het spelletje niet spelen. Enkele voorbeelden ziet u op dia 8 (= de oplossing van de oefening op </a:t>
            </a:r>
            <a:r>
              <a:rPr lang="nl-NL" sz="1200" b="1" kern="1200" dirty="0" smtClean="0">
                <a:solidFill>
                  <a:schemeClr val="tx1"/>
                </a:solidFill>
                <a:effectLst/>
                <a:latin typeface="+mn-lt"/>
                <a:ea typeface="+mn-ea"/>
                <a:cs typeface="+mn-cs"/>
              </a:rPr>
              <a:t>p.5</a:t>
            </a:r>
            <a:r>
              <a:rPr lang="nl-NL" sz="1200" kern="1200" dirty="0" smtClean="0">
                <a:solidFill>
                  <a:schemeClr val="tx1"/>
                </a:solidFill>
                <a:effectLst/>
                <a:latin typeface="+mn-lt"/>
                <a:ea typeface="+mn-ea"/>
                <a:cs typeface="+mn-cs"/>
              </a:rPr>
              <a:t> van de werkbundel). Adverteerders </a:t>
            </a:r>
            <a:r>
              <a:rPr lang="nl-NL" sz="1200" b="1" kern="1200" dirty="0" smtClean="0">
                <a:solidFill>
                  <a:schemeClr val="tx1"/>
                </a:solidFill>
                <a:effectLst/>
                <a:latin typeface="+mn-lt"/>
                <a:ea typeface="+mn-ea"/>
                <a:cs typeface="+mn-cs"/>
              </a:rPr>
              <a:t>betalen</a:t>
            </a:r>
            <a:r>
              <a:rPr lang="nl-NL" sz="1200" kern="1200" dirty="0" smtClean="0">
                <a:solidFill>
                  <a:schemeClr val="tx1"/>
                </a:solidFill>
                <a:effectLst/>
                <a:latin typeface="+mn-lt"/>
                <a:ea typeface="+mn-ea"/>
                <a:cs typeface="+mn-cs"/>
              </a:rPr>
              <a:t>, net zoals bij films of televisieprogramma’s (zie product placement in het hoekje “Thuis”), geld aan gamemakers om hun merk in het spel op te nemen.</a:t>
            </a:r>
            <a:endParaRPr lang="nl-BE" sz="12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8</a:t>
            </a:fld>
            <a:endParaRPr lang="nl-BE"/>
          </a:p>
        </p:txBody>
      </p:sp>
    </p:spTree>
    <p:extLst>
      <p:ext uri="{BB962C8B-B14F-4D97-AF65-F5344CB8AC3E}">
        <p14:creationId xmlns:p14="http://schemas.microsoft.com/office/powerpoint/2010/main" val="581780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Uitleg bij de slide</a:t>
            </a:r>
          </a:p>
          <a:p>
            <a:endParaRPr lang="nl-NL" u="sng" dirty="0"/>
          </a:p>
          <a:p>
            <a:pPr lvl="0"/>
            <a:r>
              <a:rPr lang="nl-NL" sz="1200" kern="1200" dirty="0" smtClean="0">
                <a:solidFill>
                  <a:schemeClr val="tx1"/>
                </a:solidFill>
                <a:effectLst/>
                <a:latin typeface="+mn-lt"/>
                <a:ea typeface="+mn-ea"/>
                <a:cs typeface="+mn-cs"/>
              </a:rPr>
              <a:t>Wat vinden de leerlingen van reclame in spelletjes? Laat sommige leerlingen hun mening geven.</a:t>
            </a:r>
          </a:p>
          <a:p>
            <a:pPr lvl="0"/>
            <a:endParaRPr lang="nl-BE" sz="1200" kern="1200" dirty="0" smtClean="0">
              <a:solidFill>
                <a:schemeClr val="tx1"/>
              </a:solidFill>
              <a:effectLst/>
              <a:latin typeface="+mn-lt"/>
              <a:ea typeface="+mn-ea"/>
              <a:cs typeface="+mn-cs"/>
            </a:endParaRPr>
          </a:p>
          <a:p>
            <a:r>
              <a:rPr lang="nl-NL" sz="1200" b="1" kern="1200" dirty="0" smtClean="0">
                <a:solidFill>
                  <a:schemeClr val="tx1"/>
                </a:solidFill>
                <a:effectLst/>
                <a:latin typeface="+mn-lt"/>
                <a:ea typeface="+mn-ea"/>
                <a:cs typeface="+mn-cs"/>
              </a:rPr>
              <a:t>“Denk aan mij”</a:t>
            </a:r>
            <a:r>
              <a:rPr lang="nl-NL" sz="1200" kern="1200" dirty="0" smtClean="0">
                <a:solidFill>
                  <a:schemeClr val="tx1"/>
                </a:solidFill>
                <a:effectLst/>
                <a:latin typeface="+mn-lt"/>
                <a:ea typeface="+mn-ea"/>
                <a:cs typeface="+mn-cs"/>
              </a:rPr>
              <a:t>: Op </a:t>
            </a:r>
            <a:r>
              <a:rPr lang="nl-NL" sz="1200" b="1" kern="1200" dirty="0" smtClean="0">
                <a:solidFill>
                  <a:schemeClr val="tx1"/>
                </a:solidFill>
                <a:effectLst/>
                <a:latin typeface="+mn-lt"/>
                <a:ea typeface="+mn-ea"/>
                <a:cs typeface="+mn-cs"/>
              </a:rPr>
              <a:t>p. 5</a:t>
            </a:r>
            <a:r>
              <a:rPr lang="nl-NL" sz="1200" kern="1200" dirty="0" smtClean="0">
                <a:solidFill>
                  <a:schemeClr val="tx1"/>
                </a:solidFill>
                <a:effectLst/>
                <a:latin typeface="+mn-lt"/>
                <a:ea typeface="+mn-ea"/>
                <a:cs typeface="+mn-cs"/>
              </a:rPr>
              <a:t> in de werkbundel is plaats voorzien waar de leerlingen een stukje theorie kunnen kleven over reclame in games.</a:t>
            </a:r>
            <a:endParaRPr lang="nl-NL" u="sng" dirty="0"/>
          </a:p>
          <a:p>
            <a:pPr marL="0" indent="0">
              <a:buFont typeface="Symbol" panose="05050102010706020507" pitchFamily="18" charset="2"/>
              <a:buNone/>
            </a:pPr>
            <a:endParaRPr lang="nl-BE" u="none" dirty="0"/>
          </a:p>
        </p:txBody>
      </p:sp>
      <p:sp>
        <p:nvSpPr>
          <p:cNvPr id="4" name="Tijdelijke aanduiding voor dianummer 3"/>
          <p:cNvSpPr>
            <a:spLocks noGrp="1"/>
          </p:cNvSpPr>
          <p:nvPr>
            <p:ph type="sldNum" sz="quarter" idx="10"/>
          </p:nvPr>
        </p:nvSpPr>
        <p:spPr/>
        <p:txBody>
          <a:bodyPr/>
          <a:lstStyle/>
          <a:p>
            <a:fld id="{6E1AEBB6-CB01-4869-B490-F2786D388AF6}" type="slidenum">
              <a:rPr lang="nl-BE" smtClean="0"/>
              <a:pPr/>
              <a:t>9</a:t>
            </a:fld>
            <a:endParaRPr lang="nl-BE"/>
          </a:p>
        </p:txBody>
      </p:sp>
    </p:spTree>
    <p:extLst>
      <p:ext uri="{BB962C8B-B14F-4D97-AF65-F5344CB8AC3E}">
        <p14:creationId xmlns:p14="http://schemas.microsoft.com/office/powerpoint/2010/main" val="134454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AA563A23-0099-41A2-B4D6-A36A03B982E0}" type="datetimeFigureOut">
              <a:rPr lang="nl-BE" smtClean="0"/>
              <a:pPr/>
              <a:t>11/05/2018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F5CED90-DD54-4E82-881E-0B0B9F7B997C}" type="slidenum">
              <a:rPr lang="nl-BE" smtClean="0"/>
              <a:pPr/>
              <a:t>‹nr.›</a:t>
            </a:fld>
            <a:endParaRPr lang="nl-BE"/>
          </a:p>
        </p:txBody>
      </p:sp>
    </p:spTree>
    <p:extLst>
      <p:ext uri="{BB962C8B-B14F-4D97-AF65-F5344CB8AC3E}">
        <p14:creationId xmlns:p14="http://schemas.microsoft.com/office/powerpoint/2010/main" val="3680954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AA563A23-0099-41A2-B4D6-A36A03B982E0}" type="datetimeFigureOut">
              <a:rPr lang="nl-BE" smtClean="0"/>
              <a:pPr/>
              <a:t>11/05/2018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F5CED90-DD54-4E82-881E-0B0B9F7B997C}" type="slidenum">
              <a:rPr lang="nl-BE" smtClean="0"/>
              <a:pPr/>
              <a:t>‹nr.›</a:t>
            </a:fld>
            <a:endParaRPr lang="nl-BE"/>
          </a:p>
        </p:txBody>
      </p:sp>
    </p:spTree>
    <p:extLst>
      <p:ext uri="{BB962C8B-B14F-4D97-AF65-F5344CB8AC3E}">
        <p14:creationId xmlns:p14="http://schemas.microsoft.com/office/powerpoint/2010/main" val="4211087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AA563A23-0099-41A2-B4D6-A36A03B982E0}" type="datetimeFigureOut">
              <a:rPr lang="nl-BE" smtClean="0"/>
              <a:pPr/>
              <a:t>11/05/2018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F5CED90-DD54-4E82-881E-0B0B9F7B997C}" type="slidenum">
              <a:rPr lang="nl-BE" smtClean="0"/>
              <a:pPr/>
              <a:t>‹nr.›</a:t>
            </a:fld>
            <a:endParaRPr lang="nl-BE"/>
          </a:p>
        </p:txBody>
      </p:sp>
    </p:spTree>
    <p:extLst>
      <p:ext uri="{BB962C8B-B14F-4D97-AF65-F5344CB8AC3E}">
        <p14:creationId xmlns:p14="http://schemas.microsoft.com/office/powerpoint/2010/main" val="2828606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AA563A23-0099-41A2-B4D6-A36A03B982E0}" type="datetimeFigureOut">
              <a:rPr lang="nl-BE" smtClean="0"/>
              <a:pPr/>
              <a:t>11/05/2018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F5CED90-DD54-4E82-881E-0B0B9F7B997C}" type="slidenum">
              <a:rPr lang="nl-BE" smtClean="0"/>
              <a:pPr/>
              <a:t>‹nr.›</a:t>
            </a:fld>
            <a:endParaRPr lang="nl-BE"/>
          </a:p>
        </p:txBody>
      </p:sp>
    </p:spTree>
    <p:extLst>
      <p:ext uri="{BB962C8B-B14F-4D97-AF65-F5344CB8AC3E}">
        <p14:creationId xmlns:p14="http://schemas.microsoft.com/office/powerpoint/2010/main" val="2635085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AA563A23-0099-41A2-B4D6-A36A03B982E0}" type="datetimeFigureOut">
              <a:rPr lang="nl-BE" smtClean="0"/>
              <a:pPr/>
              <a:t>11/05/2018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F5CED90-DD54-4E82-881E-0B0B9F7B997C}" type="slidenum">
              <a:rPr lang="nl-BE" smtClean="0"/>
              <a:pPr/>
              <a:t>‹nr.›</a:t>
            </a:fld>
            <a:endParaRPr lang="nl-BE"/>
          </a:p>
        </p:txBody>
      </p:sp>
    </p:spTree>
    <p:extLst>
      <p:ext uri="{BB962C8B-B14F-4D97-AF65-F5344CB8AC3E}">
        <p14:creationId xmlns:p14="http://schemas.microsoft.com/office/powerpoint/2010/main" val="594307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AA563A23-0099-41A2-B4D6-A36A03B982E0}" type="datetimeFigureOut">
              <a:rPr lang="nl-BE" smtClean="0"/>
              <a:pPr/>
              <a:t>11/05/2018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9F5CED90-DD54-4E82-881E-0B0B9F7B997C}" type="slidenum">
              <a:rPr lang="nl-BE" smtClean="0"/>
              <a:pPr/>
              <a:t>‹nr.›</a:t>
            </a:fld>
            <a:endParaRPr lang="nl-BE"/>
          </a:p>
        </p:txBody>
      </p:sp>
    </p:spTree>
    <p:extLst>
      <p:ext uri="{BB962C8B-B14F-4D97-AF65-F5344CB8AC3E}">
        <p14:creationId xmlns:p14="http://schemas.microsoft.com/office/powerpoint/2010/main" val="3550347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AA563A23-0099-41A2-B4D6-A36A03B982E0}" type="datetimeFigureOut">
              <a:rPr lang="nl-BE" smtClean="0"/>
              <a:pPr/>
              <a:t>11/05/2018</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9F5CED90-DD54-4E82-881E-0B0B9F7B997C}" type="slidenum">
              <a:rPr lang="nl-BE" smtClean="0"/>
              <a:pPr/>
              <a:t>‹nr.›</a:t>
            </a:fld>
            <a:endParaRPr lang="nl-BE"/>
          </a:p>
        </p:txBody>
      </p:sp>
    </p:spTree>
    <p:extLst>
      <p:ext uri="{BB962C8B-B14F-4D97-AF65-F5344CB8AC3E}">
        <p14:creationId xmlns:p14="http://schemas.microsoft.com/office/powerpoint/2010/main" val="2396588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AA563A23-0099-41A2-B4D6-A36A03B982E0}" type="datetimeFigureOut">
              <a:rPr lang="nl-BE" smtClean="0"/>
              <a:pPr/>
              <a:t>11/05/2018</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9F5CED90-DD54-4E82-881E-0B0B9F7B997C}" type="slidenum">
              <a:rPr lang="nl-BE" smtClean="0"/>
              <a:pPr/>
              <a:t>‹nr.›</a:t>
            </a:fld>
            <a:endParaRPr lang="nl-BE"/>
          </a:p>
        </p:txBody>
      </p:sp>
    </p:spTree>
    <p:extLst>
      <p:ext uri="{BB962C8B-B14F-4D97-AF65-F5344CB8AC3E}">
        <p14:creationId xmlns:p14="http://schemas.microsoft.com/office/powerpoint/2010/main" val="3070037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A563A23-0099-41A2-B4D6-A36A03B982E0}" type="datetimeFigureOut">
              <a:rPr lang="nl-BE" smtClean="0"/>
              <a:pPr/>
              <a:t>11/05/2018</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9F5CED90-DD54-4E82-881E-0B0B9F7B997C}" type="slidenum">
              <a:rPr lang="nl-BE" smtClean="0"/>
              <a:pPr/>
              <a:t>‹nr.›</a:t>
            </a:fld>
            <a:endParaRPr lang="nl-BE"/>
          </a:p>
        </p:txBody>
      </p:sp>
    </p:spTree>
    <p:extLst>
      <p:ext uri="{BB962C8B-B14F-4D97-AF65-F5344CB8AC3E}">
        <p14:creationId xmlns:p14="http://schemas.microsoft.com/office/powerpoint/2010/main" val="3283982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AA563A23-0099-41A2-B4D6-A36A03B982E0}" type="datetimeFigureOut">
              <a:rPr lang="nl-BE" smtClean="0"/>
              <a:pPr/>
              <a:t>11/05/2018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9F5CED90-DD54-4E82-881E-0B0B9F7B997C}" type="slidenum">
              <a:rPr lang="nl-BE" smtClean="0"/>
              <a:pPr/>
              <a:t>‹nr.›</a:t>
            </a:fld>
            <a:endParaRPr lang="nl-BE"/>
          </a:p>
        </p:txBody>
      </p:sp>
    </p:spTree>
    <p:extLst>
      <p:ext uri="{BB962C8B-B14F-4D97-AF65-F5344CB8AC3E}">
        <p14:creationId xmlns:p14="http://schemas.microsoft.com/office/powerpoint/2010/main" val="4031997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AA563A23-0099-41A2-B4D6-A36A03B982E0}" type="datetimeFigureOut">
              <a:rPr lang="nl-BE" smtClean="0"/>
              <a:pPr/>
              <a:t>11/05/2018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9F5CED90-DD54-4E82-881E-0B0B9F7B997C}" type="slidenum">
              <a:rPr lang="nl-BE" smtClean="0"/>
              <a:pPr/>
              <a:t>‹nr.›</a:t>
            </a:fld>
            <a:endParaRPr lang="nl-BE"/>
          </a:p>
        </p:txBody>
      </p:sp>
    </p:spTree>
    <p:extLst>
      <p:ext uri="{BB962C8B-B14F-4D97-AF65-F5344CB8AC3E}">
        <p14:creationId xmlns:p14="http://schemas.microsoft.com/office/powerpoint/2010/main" val="223468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563A23-0099-41A2-B4D6-A36A03B982E0}" type="datetimeFigureOut">
              <a:rPr lang="nl-BE" smtClean="0"/>
              <a:pPr/>
              <a:t>11/05/2018</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CED90-DD54-4E82-881E-0B0B9F7B997C}" type="slidenum">
              <a:rPr lang="nl-BE" smtClean="0"/>
              <a:pPr/>
              <a:t>‹nr.›</a:t>
            </a:fld>
            <a:endParaRPr lang="nl-BE"/>
          </a:p>
        </p:txBody>
      </p:sp>
    </p:spTree>
    <p:extLst>
      <p:ext uri="{BB962C8B-B14F-4D97-AF65-F5344CB8AC3E}">
        <p14:creationId xmlns:p14="http://schemas.microsoft.com/office/powerpoint/2010/main" val="237596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5.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3.jpeg"/><Relationship Id="rId5" Type="http://schemas.openxmlformats.org/officeDocument/2006/relationships/image" Target="../media/image48.jpeg"/><Relationship Id="rId10" Type="http://schemas.openxmlformats.org/officeDocument/2006/relationships/image" Target="../media/image25.png"/><Relationship Id="rId4" Type="http://schemas.openxmlformats.org/officeDocument/2006/relationships/image" Target="../media/image47.jpeg"/><Relationship Id="rId9"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2.pn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18.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70.emf"/></Relationships>
</file>

<file path=ppt/slides/_rels/slide2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7" Type="http://schemas.microsoft.com/office/2007/relationships/hdphoto" Target="../media/hdphoto1.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9.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80.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2.xml"/><Relationship Id="rId7" Type="http://schemas.openxmlformats.org/officeDocument/2006/relationships/image" Target="../media/image8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notesSlide" Target="../notesSlides/notesSlide29.xml"/><Relationship Id="rId9"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64.png"/><Relationship Id="rId3" Type="http://schemas.openxmlformats.org/officeDocument/2006/relationships/image" Target="../media/image82.jpe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3.jpeg"/><Relationship Id="rId9" Type="http://schemas.openxmlformats.org/officeDocument/2006/relationships/image" Target="../media/image90.jpeg"/><Relationship Id="rId1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emf"/><Relationship Id="rId4" Type="http://schemas.openxmlformats.org/officeDocument/2006/relationships/image" Target="../media/image101.emf"/><Relationship Id="rId9" Type="http://schemas.openxmlformats.org/officeDocument/2006/relationships/image" Target="../media/image93.png"/></Relationships>
</file>

<file path=ppt/slides/_rels/slide35.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 name="Afbeelding 2" descr="Sign-03.png"/>
          <p:cNvPicPr>
            <a:picLocks noChangeAspect="1"/>
          </p:cNvPicPr>
          <p:nvPr/>
        </p:nvPicPr>
        <p:blipFill>
          <a:blip r:embed="rId4"/>
          <a:stretch>
            <a:fillRect/>
          </a:stretch>
        </p:blipFill>
        <p:spPr>
          <a:xfrm rot="20169705">
            <a:off x="9026743" y="2368774"/>
            <a:ext cx="3241340" cy="3283810"/>
          </a:xfrm>
          <a:prstGeom prst="rect">
            <a:avLst/>
          </a:prstGeom>
        </p:spPr>
      </p:pic>
      <p:pic>
        <p:nvPicPr>
          <p:cNvPr id="4" name="Afbeelding 3" descr="Sign-04.png"/>
          <p:cNvPicPr>
            <a:picLocks noChangeAspect="1"/>
          </p:cNvPicPr>
          <p:nvPr/>
        </p:nvPicPr>
        <p:blipFill>
          <a:blip r:embed="rId5"/>
          <a:stretch>
            <a:fillRect/>
          </a:stretch>
        </p:blipFill>
        <p:spPr>
          <a:xfrm rot="20169705">
            <a:off x="8975943" y="1619475"/>
            <a:ext cx="3241340" cy="3283810"/>
          </a:xfrm>
          <a:prstGeom prst="rect">
            <a:avLst/>
          </a:prstGeom>
        </p:spPr>
      </p:pic>
      <p:pic>
        <p:nvPicPr>
          <p:cNvPr id="5" name="Afbeelding 4" descr="Sign-05.png"/>
          <p:cNvPicPr>
            <a:picLocks noChangeAspect="1"/>
          </p:cNvPicPr>
          <p:nvPr/>
        </p:nvPicPr>
        <p:blipFill>
          <a:blip r:embed="rId6"/>
          <a:stretch>
            <a:fillRect/>
          </a:stretch>
        </p:blipFill>
        <p:spPr>
          <a:xfrm rot="20169705">
            <a:off x="8760043" y="920975"/>
            <a:ext cx="3241340" cy="3283810"/>
          </a:xfrm>
          <a:prstGeom prst="rect">
            <a:avLst/>
          </a:prstGeom>
        </p:spPr>
      </p:pic>
      <p:pic>
        <p:nvPicPr>
          <p:cNvPr id="6" name="Afbeelding 5" descr="Sign-02.png"/>
          <p:cNvPicPr>
            <a:picLocks noChangeAspect="1"/>
          </p:cNvPicPr>
          <p:nvPr/>
        </p:nvPicPr>
        <p:blipFill>
          <a:blip r:embed="rId7"/>
          <a:stretch>
            <a:fillRect/>
          </a:stretch>
        </p:blipFill>
        <p:spPr>
          <a:xfrm rot="20169705">
            <a:off x="8374533" y="311374"/>
            <a:ext cx="3241340" cy="3283810"/>
          </a:xfrm>
          <a:prstGeom prst="rect">
            <a:avLst/>
          </a:prstGeom>
        </p:spPr>
      </p:pic>
      <p:pic>
        <p:nvPicPr>
          <p:cNvPr id="7" name="Afbeelding 6" descr="Sign-01.png"/>
          <p:cNvPicPr>
            <a:picLocks noChangeAspect="1"/>
          </p:cNvPicPr>
          <p:nvPr/>
        </p:nvPicPr>
        <p:blipFill>
          <a:blip r:embed="rId8"/>
          <a:stretch>
            <a:fillRect/>
          </a:stretch>
        </p:blipFill>
        <p:spPr>
          <a:xfrm rot="20169705">
            <a:off x="8048843" y="-310924"/>
            <a:ext cx="3241340" cy="3283810"/>
          </a:xfrm>
          <a:prstGeom prst="rect">
            <a:avLst/>
          </a:prstGeom>
        </p:spPr>
      </p:pic>
    </p:spTree>
    <p:extLst>
      <p:ext uri="{BB962C8B-B14F-4D97-AF65-F5344CB8AC3E}">
        <p14:creationId xmlns:p14="http://schemas.microsoft.com/office/powerpoint/2010/main" val="2516671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kstvak 3"/>
          <p:cNvSpPr txBox="1"/>
          <p:nvPr/>
        </p:nvSpPr>
        <p:spPr>
          <a:xfrm>
            <a:off x="3165265" y="914400"/>
            <a:ext cx="5095875" cy="784830"/>
          </a:xfrm>
          <a:prstGeom prst="rect">
            <a:avLst/>
          </a:prstGeom>
          <a:noFill/>
        </p:spPr>
        <p:txBody>
          <a:bodyPr wrap="square" rtlCol="0">
            <a:spAutoFit/>
          </a:bodyPr>
          <a:lstStyle/>
          <a:p>
            <a:pPr algn="ctr"/>
            <a:r>
              <a:rPr lang="nl-BE" sz="4500" b="1" dirty="0"/>
              <a:t>IN DE WINKEL</a:t>
            </a:r>
          </a:p>
        </p:txBody>
      </p:sp>
    </p:spTree>
    <p:extLst>
      <p:ext uri="{BB962C8B-B14F-4D97-AF65-F5344CB8AC3E}">
        <p14:creationId xmlns:p14="http://schemas.microsoft.com/office/powerpoint/2010/main" val="9430399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NL" dirty="0"/>
          </a:p>
          <a:p>
            <a:pPr marL="0" indent="0">
              <a:buNone/>
            </a:pPr>
            <a:endParaRPr lang="nl-NL" dirty="0"/>
          </a:p>
          <a:p>
            <a:pPr marL="0" indent="0">
              <a:buNone/>
            </a:pPr>
            <a:endParaRPr lang="nl-NL" dirty="0"/>
          </a:p>
          <a:p>
            <a:pPr marL="0" indent="0">
              <a:buNone/>
            </a:pPr>
            <a:r>
              <a:rPr lang="nl-NL" dirty="0"/>
              <a:t>                   </a:t>
            </a:r>
          </a:p>
          <a:p>
            <a:pPr marL="0" indent="0">
              <a:buNone/>
            </a:pPr>
            <a:r>
              <a:rPr lang="nl-NL" dirty="0"/>
              <a:t>                     </a:t>
            </a:r>
            <a:endParaRPr lang="nl-BE" dirty="0"/>
          </a:p>
        </p:txBody>
      </p:sp>
      <p:pic>
        <p:nvPicPr>
          <p:cNvPr id="1026" name="Picture 2" descr="Afbeeldingsresultaat voor dan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047" y="793791"/>
            <a:ext cx="3826115" cy="1780819"/>
          </a:xfrm>
          <a:prstGeom prst="rect">
            <a:avLst/>
          </a:prstGeom>
          <a:noFill/>
          <a:extLst>
            <a:ext uri="{909E8E84-426E-40DD-AFC4-6F175D3DCCD1}">
              <a14:hiddenFill xmlns:a14="http://schemas.microsoft.com/office/drawing/2010/main">
                <a:solidFill>
                  <a:srgbClr val="FFFFFF"/>
                </a:solidFill>
              </a14:hiddenFill>
            </a:ext>
          </a:extLst>
        </p:spPr>
      </p:pic>
      <p:sp>
        <p:nvSpPr>
          <p:cNvPr id="6" name="Afgeronde rechthoek 5"/>
          <p:cNvSpPr/>
          <p:nvPr/>
        </p:nvSpPr>
        <p:spPr>
          <a:xfrm>
            <a:off x="563924" y="1203767"/>
            <a:ext cx="3310360" cy="70605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28" name="Picture 4" descr="Afbeeldingsresultaat voor chiqui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924" y="2903169"/>
            <a:ext cx="2945234" cy="2945234"/>
          </a:xfrm>
          <a:prstGeom prst="rect">
            <a:avLst/>
          </a:prstGeom>
          <a:noFill/>
          <a:extLst>
            <a:ext uri="{909E8E84-426E-40DD-AFC4-6F175D3DCCD1}">
              <a14:hiddenFill xmlns:a14="http://schemas.microsoft.com/office/drawing/2010/main">
                <a:solidFill>
                  <a:srgbClr val="FFFFFF"/>
                </a:solidFill>
              </a14:hiddenFill>
            </a:ext>
          </a:extLst>
        </p:spPr>
      </p:pic>
      <p:sp>
        <p:nvSpPr>
          <p:cNvPr id="9" name="Afgeronde rechthoek 8"/>
          <p:cNvSpPr/>
          <p:nvPr/>
        </p:nvSpPr>
        <p:spPr>
          <a:xfrm>
            <a:off x="1083130" y="4510027"/>
            <a:ext cx="1931976" cy="7096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32" name="Picture 8" descr="Afbeeldingsresultaat voor mercedes lo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165" r="22751" b="31975"/>
          <a:stretch/>
        </p:blipFill>
        <p:spPr bwMode="auto">
          <a:xfrm>
            <a:off x="4659425" y="1109317"/>
            <a:ext cx="1662546" cy="12107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beeldingsresultaat voor fant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9158" y="2981614"/>
            <a:ext cx="2029485" cy="1639988"/>
          </a:xfrm>
          <a:prstGeom prst="rect">
            <a:avLst/>
          </a:prstGeom>
          <a:noFill/>
          <a:extLst>
            <a:ext uri="{909E8E84-426E-40DD-AFC4-6F175D3DCCD1}">
              <a14:hiddenFill xmlns:a14="http://schemas.microsoft.com/office/drawing/2010/main">
                <a:solidFill>
                  <a:srgbClr val="FFFFFF"/>
                </a:solidFill>
              </a14:hiddenFill>
            </a:ext>
          </a:extLst>
        </p:spPr>
      </p:pic>
      <p:sp>
        <p:nvSpPr>
          <p:cNvPr id="8" name="Afgeronde rechthoek 7"/>
          <p:cNvSpPr/>
          <p:nvPr/>
        </p:nvSpPr>
        <p:spPr>
          <a:xfrm rot="20546976">
            <a:off x="3958255" y="3570887"/>
            <a:ext cx="906579" cy="7467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36" name="Picture 12" descr="Afbeeldingsresultaat voor ald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3145" y="4767356"/>
            <a:ext cx="1885754" cy="1997186"/>
          </a:xfrm>
          <a:prstGeom prst="rect">
            <a:avLst/>
          </a:prstGeom>
          <a:noFill/>
          <a:extLst>
            <a:ext uri="{909E8E84-426E-40DD-AFC4-6F175D3DCCD1}">
              <a14:hiddenFill xmlns:a14="http://schemas.microsoft.com/office/drawing/2010/main">
                <a:solidFill>
                  <a:srgbClr val="FFFFFF"/>
                </a:solidFill>
              </a14:hiddenFill>
            </a:ext>
          </a:extLst>
        </p:spPr>
      </p:pic>
      <p:sp>
        <p:nvSpPr>
          <p:cNvPr id="17" name="Rechthoek 16"/>
          <p:cNvSpPr/>
          <p:nvPr/>
        </p:nvSpPr>
        <p:spPr>
          <a:xfrm>
            <a:off x="3728852" y="6176963"/>
            <a:ext cx="1508166" cy="408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38" name="Picture 14" descr="Gerelateerde afbeelding"/>
          <p:cNvPicPr>
            <a:picLocks noChangeAspect="1" noChangeArrowheads="1"/>
          </p:cNvPicPr>
          <p:nvPr/>
        </p:nvPicPr>
        <p:blipFill rotWithShape="1">
          <a:blip r:embed="rId8">
            <a:extLst>
              <a:ext uri="{28A0092B-C50C-407E-A947-70E740481C1C}">
                <a14:useLocalDpi xmlns:a14="http://schemas.microsoft.com/office/drawing/2010/main" val="0"/>
              </a:ext>
            </a:extLst>
          </a:blip>
          <a:srcRect t="6220" b="22679"/>
          <a:stretch/>
        </p:blipFill>
        <p:spPr bwMode="auto">
          <a:xfrm>
            <a:off x="6722203" y="789494"/>
            <a:ext cx="1914525" cy="1377537"/>
          </a:xfrm>
          <a:prstGeom prst="rect">
            <a:avLst/>
          </a:prstGeom>
          <a:noFill/>
          <a:extLst>
            <a:ext uri="{909E8E84-426E-40DD-AFC4-6F175D3DCCD1}">
              <a14:hiddenFill xmlns:a14="http://schemas.microsoft.com/office/drawing/2010/main">
                <a:solidFill>
                  <a:srgbClr val="FFFFFF"/>
                </a:solidFill>
              </a14:hiddenFill>
            </a:ext>
          </a:extLst>
        </p:spPr>
      </p:pic>
      <p:sp>
        <p:nvSpPr>
          <p:cNvPr id="19" name="Rechthoek 18"/>
          <p:cNvSpPr/>
          <p:nvPr/>
        </p:nvSpPr>
        <p:spPr>
          <a:xfrm>
            <a:off x="6797474" y="1501308"/>
            <a:ext cx="1740884" cy="665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40" name="Picture 16" descr="Afbeeldingsresultaat voor logo'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42296" y="2419514"/>
            <a:ext cx="3573277" cy="178828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fbeeldingsresultaat voor chiro"/>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1989" r="20895"/>
          <a:stretch/>
        </p:blipFill>
        <p:spPr bwMode="auto">
          <a:xfrm>
            <a:off x="5890930" y="4399050"/>
            <a:ext cx="2140890" cy="1969164"/>
          </a:xfrm>
          <a:prstGeom prst="rect">
            <a:avLst/>
          </a:prstGeom>
          <a:noFill/>
          <a:extLst>
            <a:ext uri="{909E8E84-426E-40DD-AFC4-6F175D3DCCD1}">
              <a14:hiddenFill xmlns:a14="http://schemas.microsoft.com/office/drawing/2010/main">
                <a:solidFill>
                  <a:srgbClr val="FFFFFF"/>
                </a:solidFill>
              </a14:hiddenFill>
            </a:ext>
          </a:extLst>
        </p:spPr>
      </p:pic>
      <p:sp>
        <p:nvSpPr>
          <p:cNvPr id="10" name="Afgeronde rechthoek 9"/>
          <p:cNvSpPr/>
          <p:nvPr/>
        </p:nvSpPr>
        <p:spPr>
          <a:xfrm>
            <a:off x="7185288" y="4977625"/>
            <a:ext cx="334143" cy="7248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48" name="Picture 24" descr="Afbeeldingsresultaat voor Googl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99937" y="702762"/>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21" name="Rechthoek 20"/>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Picture 2" descr="https://upload.wikimedia.org/wikipedia/en/3/3f/Walibi_logo.png"/>
          <p:cNvPicPr>
            <a:picLocks noChangeAspect="1" noChangeArrowheads="1"/>
          </p:cNvPicPr>
          <p:nvPr/>
        </p:nvPicPr>
        <p:blipFill rotWithShape="1">
          <a:blip r:embed="rId12">
            <a:extLst>
              <a:ext uri="{28A0092B-C50C-407E-A947-70E740481C1C}">
                <a14:useLocalDpi xmlns:a14="http://schemas.microsoft.com/office/drawing/2010/main" val="0"/>
              </a:ext>
            </a:extLst>
          </a:blip>
          <a:srcRect b="23591"/>
          <a:stretch/>
        </p:blipFill>
        <p:spPr bwMode="auto">
          <a:xfrm>
            <a:off x="9157103" y="3908252"/>
            <a:ext cx="2800350" cy="245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52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0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0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0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8" grpId="0" animBg="1"/>
      <p:bldP spid="17" grpId="0" animBg="1"/>
      <p:bldP spid="1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t="-21000" b="-21000"/>
          </a:stretch>
        </a:blipFill>
        <a:effectLst/>
      </p:bgPr>
    </p:bg>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rot="259286">
            <a:off x="2662214" y="2216592"/>
            <a:ext cx="9294722" cy="3133756"/>
          </a:xfrm>
          <a:solidFill>
            <a:srgbClr val="05333F"/>
          </a:solidFill>
          <a:ln>
            <a:solidFill>
              <a:schemeClr val="bg1"/>
            </a:solidFill>
          </a:ln>
        </p:spPr>
        <p:txBody>
          <a:bodyPr>
            <a:normAutofit/>
          </a:bodyPr>
          <a:lstStyle/>
          <a:p>
            <a:pPr marL="0" indent="0" algn="ctr">
              <a:lnSpc>
                <a:spcPct val="160000"/>
              </a:lnSpc>
              <a:buNone/>
            </a:pPr>
            <a:r>
              <a:rPr lang="nl-NL" sz="4000" dirty="0">
                <a:solidFill>
                  <a:schemeClr val="bg1"/>
                </a:solidFill>
              </a:rPr>
              <a:t>Merken maken vaak gebruik van logo’s om hun producten te verkopen. Maar waarom zijn logo’s belangrijk?</a:t>
            </a:r>
            <a:endParaRPr lang="nl-BE" sz="4000" dirty="0">
              <a:solidFill>
                <a:schemeClr val="bg1"/>
              </a:solidFill>
            </a:endParaRPr>
          </a:p>
        </p:txBody>
      </p:sp>
      <p:sp>
        <p:nvSpPr>
          <p:cNvPr id="9" name="Tekstvak 8"/>
          <p:cNvSpPr txBox="1"/>
          <p:nvPr/>
        </p:nvSpPr>
        <p:spPr>
          <a:xfrm rot="280779">
            <a:off x="2810622" y="2458747"/>
            <a:ext cx="8997907" cy="2700000"/>
          </a:xfrm>
          <a:prstGeom prst="rect">
            <a:avLst/>
          </a:prstGeom>
          <a:noFill/>
          <a:ln w="57150">
            <a:solidFill>
              <a:schemeClr val="bg1"/>
            </a:solidFill>
            <a:prstDash val="dash"/>
          </a:ln>
        </p:spPr>
        <p:txBody>
          <a:bodyPr wrap="square" rtlCol="0">
            <a:spAutoFit/>
          </a:bodyPr>
          <a:lstStyle/>
          <a:p>
            <a:endParaRPr lang="nl-BE" dirty="0"/>
          </a:p>
        </p:txBody>
      </p:sp>
      <p:sp>
        <p:nvSpPr>
          <p:cNvPr id="6" name="Rechthoek 5"/>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ekstvak 10"/>
          <p:cNvSpPr txBox="1"/>
          <p:nvPr/>
        </p:nvSpPr>
        <p:spPr>
          <a:xfrm>
            <a:off x="1255858" y="732968"/>
            <a:ext cx="9680284" cy="920252"/>
          </a:xfrm>
          <a:prstGeom prst="rect">
            <a:avLst/>
          </a:prstGeom>
          <a:noFill/>
        </p:spPr>
        <p:txBody>
          <a:bodyPr wrap="square" rtlCol="0">
            <a:spAutoFit/>
          </a:bodyPr>
          <a:lstStyle/>
          <a:p>
            <a:pPr>
              <a:lnSpc>
                <a:spcPct val="150000"/>
              </a:lnSpc>
              <a:buClr>
                <a:srgbClr val="30AA9D"/>
              </a:buClr>
            </a:pPr>
            <a:r>
              <a:rPr lang="nl-NL" sz="4000" b="1" dirty="0" smtClean="0"/>
              <a:t>IK ZIE, IK ZIE WAT JIJ NIET ZIET: LOGO’S</a:t>
            </a:r>
            <a:endParaRPr lang="nl-NL" sz="4000" b="1" dirty="0"/>
          </a:p>
        </p:txBody>
      </p:sp>
      <p:sp>
        <p:nvSpPr>
          <p:cNvPr id="12" name="10-puntige ster 11"/>
          <p:cNvSpPr/>
          <p:nvPr/>
        </p:nvSpPr>
        <p:spPr>
          <a:xfrm>
            <a:off x="694824" y="1056033"/>
            <a:ext cx="486137" cy="486137"/>
          </a:xfrm>
          <a:prstGeom prst="star1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1</a:t>
            </a:r>
            <a:endParaRPr lang="nl-BE" b="1" dirty="0"/>
          </a:p>
        </p:txBody>
      </p:sp>
      <p:pic>
        <p:nvPicPr>
          <p:cNvPr id="13" name="Afbeelding 12"/>
          <p:cNvPicPr>
            <a:picLocks noChangeAspect="1"/>
          </p:cNvPicPr>
          <p:nvPr/>
        </p:nvPicPr>
        <p:blipFill>
          <a:blip r:embed="rId4"/>
          <a:stretch>
            <a:fillRect/>
          </a:stretch>
        </p:blipFill>
        <p:spPr>
          <a:xfrm rot="21048068">
            <a:off x="545417" y="3619365"/>
            <a:ext cx="1271088" cy="2674979"/>
          </a:xfrm>
          <a:prstGeom prst="rect">
            <a:avLst/>
          </a:prstGeom>
        </p:spPr>
      </p:pic>
    </p:spTree>
    <p:extLst>
      <p:ext uri="{BB962C8B-B14F-4D97-AF65-F5344CB8AC3E}">
        <p14:creationId xmlns:p14="http://schemas.microsoft.com/office/powerpoint/2010/main" val="1953372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7927" y="365125"/>
            <a:ext cx="10515600" cy="1325563"/>
          </a:xfrm>
        </p:spPr>
        <p:txBody>
          <a:bodyPr>
            <a:normAutofit/>
          </a:bodyPr>
          <a:lstStyle/>
          <a:p>
            <a:pPr>
              <a:lnSpc>
                <a:spcPct val="150000"/>
              </a:lnSpc>
              <a:buClr>
                <a:srgbClr val="30AA9D"/>
              </a:buClr>
            </a:pPr>
            <a:r>
              <a:rPr lang="nl-NL" sz="3500" b="1" dirty="0">
                <a:latin typeface="+mn-lt"/>
              </a:rPr>
              <a:t>IK ZIE, IK ZIE WAT JIJ NIET ZIET: </a:t>
            </a:r>
            <a:r>
              <a:rPr lang="nl-NL" sz="3500" b="1" dirty="0" smtClean="0">
                <a:latin typeface="+mn-lt"/>
              </a:rPr>
              <a:t>SLOGANS</a:t>
            </a:r>
            <a:endParaRPr lang="nl-NL" sz="3500" b="1" dirty="0">
              <a:latin typeface="+mn-lt"/>
            </a:endParaRPr>
          </a:p>
        </p:txBody>
      </p:sp>
      <p:pic>
        <p:nvPicPr>
          <p:cNvPr id="11" name="Afbeelding 10" descr="Afbeeldingsresultaat voor meer betalen dan nodig? Ik ben toch niet ge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065" y="1594276"/>
            <a:ext cx="2002216" cy="1866554"/>
          </a:xfrm>
          <a:prstGeom prst="rect">
            <a:avLst/>
          </a:prstGeom>
          <a:noFill/>
          <a:ln>
            <a:noFill/>
          </a:ln>
        </p:spPr>
      </p:pic>
      <p:sp>
        <p:nvSpPr>
          <p:cNvPr id="12" name="Rechthoek 11"/>
          <p:cNvSpPr/>
          <p:nvPr/>
        </p:nvSpPr>
        <p:spPr>
          <a:xfrm>
            <a:off x="1389009" y="2627453"/>
            <a:ext cx="1006949" cy="439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pic>
        <p:nvPicPr>
          <p:cNvPr id="13" name="Afbeelding 12" descr="Afbeeldingsresultaat voor kruidvat steeds verrassend altijd voordeli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065" y="3700047"/>
            <a:ext cx="2002216" cy="2040996"/>
          </a:xfrm>
          <a:prstGeom prst="rect">
            <a:avLst/>
          </a:prstGeom>
          <a:noFill/>
          <a:ln>
            <a:noFill/>
          </a:ln>
        </p:spPr>
      </p:pic>
      <p:sp>
        <p:nvSpPr>
          <p:cNvPr id="14" name="Rechthoek 13"/>
          <p:cNvSpPr/>
          <p:nvPr/>
        </p:nvSpPr>
        <p:spPr>
          <a:xfrm>
            <a:off x="648182" y="5544273"/>
            <a:ext cx="1655180" cy="115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Lijntoelichting 1 16"/>
          <p:cNvSpPr/>
          <p:nvPr/>
        </p:nvSpPr>
        <p:spPr>
          <a:xfrm>
            <a:off x="3263902" y="2829756"/>
            <a:ext cx="1180128" cy="1151936"/>
          </a:xfrm>
          <a:prstGeom prst="borderCallout1">
            <a:avLst>
              <a:gd name="adj1" fmla="val 18750"/>
              <a:gd name="adj2" fmla="val -8333"/>
              <a:gd name="adj3" fmla="val -5297"/>
              <a:gd name="adj4" fmla="val -43146"/>
            </a:avLst>
          </a:prstGeom>
          <a:no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9" name="Rechte verbindingslijn 18"/>
          <p:cNvCxnSpPr/>
          <p:nvPr/>
        </p:nvCxnSpPr>
        <p:spPr>
          <a:xfrm flipH="1">
            <a:off x="2703594" y="3900668"/>
            <a:ext cx="462383" cy="307878"/>
          </a:xfrm>
          <a:prstGeom prst="line">
            <a:avLst/>
          </a:prstGeom>
          <a:ln>
            <a:solidFill>
              <a:srgbClr val="05333F"/>
            </a:solidFill>
          </a:ln>
        </p:spPr>
        <p:style>
          <a:lnRef idx="1">
            <a:schemeClr val="accent1"/>
          </a:lnRef>
          <a:fillRef idx="0">
            <a:schemeClr val="accent1"/>
          </a:fillRef>
          <a:effectRef idx="0">
            <a:schemeClr val="accent1"/>
          </a:effectRef>
          <a:fontRef idx="minor">
            <a:schemeClr val="tx1"/>
          </a:fontRef>
        </p:style>
      </p:cxnSp>
      <p:sp>
        <p:nvSpPr>
          <p:cNvPr id="20" name="Tekstvak 19"/>
          <p:cNvSpPr txBox="1"/>
          <p:nvPr/>
        </p:nvSpPr>
        <p:spPr>
          <a:xfrm>
            <a:off x="3263903" y="2829755"/>
            <a:ext cx="1180128" cy="1169551"/>
          </a:xfrm>
          <a:prstGeom prst="rect">
            <a:avLst/>
          </a:prstGeom>
          <a:noFill/>
        </p:spPr>
        <p:txBody>
          <a:bodyPr wrap="square" rtlCol="0">
            <a:spAutoFit/>
          </a:bodyPr>
          <a:lstStyle/>
          <a:p>
            <a:pPr algn="ctr"/>
            <a:r>
              <a:rPr lang="nl-NL" sz="3500" dirty="0"/>
              <a:t>Vul aan!</a:t>
            </a:r>
            <a:endParaRPr lang="nl-BE" sz="3500" dirty="0"/>
          </a:p>
        </p:txBody>
      </p:sp>
      <p:pic>
        <p:nvPicPr>
          <p:cNvPr id="21" name="Afbeelding 20" descr="Afbeeldingsresultaat voor reclame nive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4536" y="1893137"/>
            <a:ext cx="1778174" cy="2413088"/>
          </a:xfrm>
          <a:prstGeom prst="rect">
            <a:avLst/>
          </a:prstGeom>
          <a:noFill/>
          <a:ln>
            <a:noFill/>
          </a:ln>
        </p:spPr>
      </p:pic>
      <p:sp>
        <p:nvSpPr>
          <p:cNvPr id="22" name="Rechthoek 21"/>
          <p:cNvSpPr/>
          <p:nvPr/>
        </p:nvSpPr>
        <p:spPr>
          <a:xfrm>
            <a:off x="8522474" y="2714571"/>
            <a:ext cx="940236" cy="495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pic>
        <p:nvPicPr>
          <p:cNvPr id="27" name="Afbeelding 26" descr="http://reclamewereld.blog.nl/files/2011/04/BMW-6-coupe1.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6237" y="4843834"/>
            <a:ext cx="2386652" cy="1400878"/>
          </a:xfrm>
          <a:prstGeom prst="rect">
            <a:avLst/>
          </a:prstGeom>
          <a:noFill/>
          <a:ln>
            <a:noFill/>
          </a:ln>
        </p:spPr>
      </p:pic>
      <p:sp>
        <p:nvSpPr>
          <p:cNvPr id="28" name="Rechthoek 27"/>
          <p:cNvSpPr/>
          <p:nvPr/>
        </p:nvSpPr>
        <p:spPr>
          <a:xfrm>
            <a:off x="7466237" y="5794232"/>
            <a:ext cx="1778174" cy="1849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pic>
        <p:nvPicPr>
          <p:cNvPr id="29" name="Afbeelding 28" descr="C:\Users\bradams\Dropbox\Advertising Literacy\Lesmateriaal basisonderwijs\IMG_1267.JPG"/>
          <p:cNvPicPr/>
          <p:nvPr/>
        </p:nvPicPr>
        <p:blipFill rotWithShape="1">
          <a:blip r:embed="rId7">
            <a:extLst>
              <a:ext uri="{28A0092B-C50C-407E-A947-70E740481C1C}">
                <a14:useLocalDpi xmlns:a14="http://schemas.microsoft.com/office/drawing/2010/main" val="0"/>
              </a:ext>
            </a:extLst>
          </a:blip>
          <a:srcRect l="8513" t="22525" r="32663" b="19184"/>
          <a:stretch/>
        </p:blipFill>
        <p:spPr bwMode="auto">
          <a:xfrm rot="5400000">
            <a:off x="9536375" y="2525616"/>
            <a:ext cx="2477703" cy="1844675"/>
          </a:xfrm>
          <a:prstGeom prst="rect">
            <a:avLst/>
          </a:prstGeom>
          <a:noFill/>
          <a:ln>
            <a:noFill/>
          </a:ln>
          <a:extLst>
            <a:ext uri="{53640926-AAD7-44D8-BBD7-CCE9431645EC}">
              <a14:shadowObscured xmlns:a14="http://schemas.microsoft.com/office/drawing/2010/main"/>
            </a:ext>
          </a:extLst>
        </p:spPr>
      </p:pic>
      <p:sp>
        <p:nvSpPr>
          <p:cNvPr id="30" name="Rechthoek 29"/>
          <p:cNvSpPr/>
          <p:nvPr/>
        </p:nvSpPr>
        <p:spPr>
          <a:xfrm>
            <a:off x="10627744" y="2399465"/>
            <a:ext cx="809598" cy="245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31" name="Rechthoek 30"/>
          <p:cNvSpPr/>
          <p:nvPr/>
        </p:nvSpPr>
        <p:spPr>
          <a:xfrm>
            <a:off x="10349506" y="2645040"/>
            <a:ext cx="851439" cy="159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32" name="Lijntoelichting 1 31"/>
          <p:cNvSpPr/>
          <p:nvPr/>
        </p:nvSpPr>
        <p:spPr>
          <a:xfrm rot="10800000">
            <a:off x="4590007" y="2320794"/>
            <a:ext cx="2383094" cy="3547570"/>
          </a:xfrm>
          <a:prstGeom prst="borderCallout1">
            <a:avLst>
              <a:gd name="adj1" fmla="val 18750"/>
              <a:gd name="adj2" fmla="val -8333"/>
              <a:gd name="adj3" fmla="val 9286"/>
              <a:gd name="adj4" fmla="val -19413"/>
            </a:avLst>
          </a:prstGeom>
          <a:no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Tekstvak 33"/>
          <p:cNvSpPr txBox="1"/>
          <p:nvPr/>
        </p:nvSpPr>
        <p:spPr>
          <a:xfrm>
            <a:off x="4631270" y="2473140"/>
            <a:ext cx="2362409" cy="3108543"/>
          </a:xfrm>
          <a:prstGeom prst="rect">
            <a:avLst/>
          </a:prstGeom>
          <a:noFill/>
        </p:spPr>
        <p:txBody>
          <a:bodyPr wrap="square" rtlCol="0">
            <a:spAutoFit/>
          </a:bodyPr>
          <a:lstStyle/>
          <a:p>
            <a:pPr algn="ctr"/>
            <a:r>
              <a:rPr lang="nl-NL" sz="2800" dirty="0"/>
              <a:t>Welke groepjes hebben een slogan moeten verzinnen bij één van deze affiches?</a:t>
            </a:r>
            <a:endParaRPr lang="nl-BE" sz="2800" dirty="0"/>
          </a:p>
        </p:txBody>
      </p:sp>
      <p:cxnSp>
        <p:nvCxnSpPr>
          <p:cNvPr id="35" name="Rechte verbindingslijn 34"/>
          <p:cNvCxnSpPr/>
          <p:nvPr/>
        </p:nvCxnSpPr>
        <p:spPr>
          <a:xfrm flipH="1">
            <a:off x="7132798" y="2462536"/>
            <a:ext cx="333439" cy="164917"/>
          </a:xfrm>
          <a:prstGeom prst="line">
            <a:avLst/>
          </a:prstGeom>
          <a:ln>
            <a:solidFill>
              <a:srgbClr val="05333F"/>
            </a:solidFill>
          </a:ln>
        </p:spPr>
        <p:style>
          <a:lnRef idx="1">
            <a:schemeClr val="accent1"/>
          </a:lnRef>
          <a:fillRef idx="0">
            <a:schemeClr val="accent1"/>
          </a:fillRef>
          <a:effectRef idx="0">
            <a:schemeClr val="accent1"/>
          </a:effectRef>
          <a:fontRef idx="minor">
            <a:schemeClr val="tx1"/>
          </a:fontRef>
        </p:style>
      </p:cxnSp>
      <p:sp>
        <p:nvSpPr>
          <p:cNvPr id="23" name="Rechthoek 22"/>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10-puntige ster 23"/>
          <p:cNvSpPr/>
          <p:nvPr/>
        </p:nvSpPr>
        <p:spPr>
          <a:xfrm>
            <a:off x="754784" y="846173"/>
            <a:ext cx="486137" cy="486137"/>
          </a:xfrm>
          <a:prstGeom prst="star1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2</a:t>
            </a:r>
            <a:endParaRPr lang="nl-BE" b="1" dirty="0"/>
          </a:p>
        </p:txBody>
      </p:sp>
      <p:pic>
        <p:nvPicPr>
          <p:cNvPr id="25" name="Afbeelding 24"/>
          <p:cNvPicPr>
            <a:picLocks noChangeAspect="1"/>
          </p:cNvPicPr>
          <p:nvPr/>
        </p:nvPicPr>
        <p:blipFill rotWithShape="1">
          <a:blip r:embed="rId8"/>
          <a:srcRect r="1964"/>
          <a:stretch/>
        </p:blipFill>
        <p:spPr>
          <a:xfrm rot="16200000">
            <a:off x="10009784" y="-161312"/>
            <a:ext cx="1635144" cy="2729291"/>
          </a:xfrm>
          <a:prstGeom prst="rect">
            <a:avLst/>
          </a:prstGeom>
        </p:spPr>
      </p:pic>
    </p:spTree>
    <p:extLst>
      <p:ext uri="{BB962C8B-B14F-4D97-AF65-F5344CB8AC3E}">
        <p14:creationId xmlns:p14="http://schemas.microsoft.com/office/powerpoint/2010/main" val="194039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2" grpId="0" animBg="1"/>
      <p:bldP spid="28"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8062" y="517423"/>
            <a:ext cx="10515600" cy="1325563"/>
          </a:xfrm>
        </p:spPr>
        <p:txBody>
          <a:bodyPr/>
          <a:lstStyle/>
          <a:p>
            <a:r>
              <a:rPr lang="nl-NL" b="1" dirty="0">
                <a:latin typeface="+mn-lt"/>
              </a:rPr>
              <a:t>Kenmerken van slogans</a:t>
            </a:r>
            <a:endParaRPr lang="nl-BE" b="1" dirty="0">
              <a:latin typeface="+mn-lt"/>
            </a:endParaRPr>
          </a:p>
        </p:txBody>
      </p:sp>
      <p:sp>
        <p:nvSpPr>
          <p:cNvPr id="3" name="Tijdelijke aanduiding voor inhoud 2"/>
          <p:cNvSpPr>
            <a:spLocks noGrp="1"/>
          </p:cNvSpPr>
          <p:nvPr>
            <p:ph idx="1"/>
          </p:nvPr>
        </p:nvSpPr>
        <p:spPr>
          <a:xfrm>
            <a:off x="1169284" y="1842986"/>
            <a:ext cx="10515600" cy="5015014"/>
          </a:xfrm>
        </p:spPr>
        <p:txBody>
          <a:bodyPr>
            <a:normAutofit/>
          </a:bodyPr>
          <a:lstStyle/>
          <a:p>
            <a:pPr>
              <a:lnSpc>
                <a:spcPct val="100000"/>
              </a:lnSpc>
            </a:pPr>
            <a:r>
              <a:rPr lang="nl-NL" sz="3200" dirty="0"/>
              <a:t>Kort (“hoe korter, hoe beter”)</a:t>
            </a:r>
          </a:p>
          <a:p>
            <a:pPr>
              <a:lnSpc>
                <a:spcPct val="100000"/>
              </a:lnSpc>
            </a:pPr>
            <a:r>
              <a:rPr lang="nl-NL" sz="3200" dirty="0" smtClean="0"/>
              <a:t>Herhaling</a:t>
            </a:r>
            <a:endParaRPr lang="nl-NL" sz="3200" dirty="0"/>
          </a:p>
          <a:p>
            <a:pPr lvl="1">
              <a:lnSpc>
                <a:spcPct val="100000"/>
              </a:lnSpc>
              <a:buFont typeface="Wingdings" panose="05000000000000000000" pitchFamily="2" charset="2"/>
              <a:buChar char="ü"/>
            </a:pPr>
            <a:r>
              <a:rPr lang="nl-NL" sz="2600" dirty="0"/>
              <a:t>“Carglass herstelt, Carglass vervangt”</a:t>
            </a:r>
          </a:p>
          <a:p>
            <a:pPr>
              <a:lnSpc>
                <a:spcPct val="100000"/>
              </a:lnSpc>
            </a:pPr>
            <a:r>
              <a:rPr lang="nl-NL" sz="3200" dirty="0"/>
              <a:t>Soms rijmen slogans, gebruik van humor</a:t>
            </a:r>
          </a:p>
          <a:p>
            <a:pPr lvl="1">
              <a:lnSpc>
                <a:spcPct val="100000"/>
              </a:lnSpc>
              <a:buFont typeface="Wingdings" panose="05000000000000000000" pitchFamily="2" charset="2"/>
              <a:buChar char="ü"/>
            </a:pPr>
            <a:r>
              <a:rPr lang="nl-NL" sz="2600" dirty="0"/>
              <a:t>“Nancy, van de laagste prijsgarantie” – Neckerman</a:t>
            </a:r>
          </a:p>
          <a:p>
            <a:pPr lvl="1">
              <a:lnSpc>
                <a:spcPct val="100000"/>
              </a:lnSpc>
              <a:buFont typeface="Wingdings" panose="05000000000000000000" pitchFamily="2" charset="2"/>
              <a:buChar char="ü"/>
            </a:pPr>
            <a:r>
              <a:rPr lang="nl-NL" sz="2600" dirty="0"/>
              <a:t>“Schatjes van patatjes” – Lutosa </a:t>
            </a:r>
          </a:p>
          <a:p>
            <a:pPr>
              <a:lnSpc>
                <a:spcPct val="100000"/>
              </a:lnSpc>
            </a:pPr>
            <a:r>
              <a:rPr lang="nl-NL" sz="3200" dirty="0" smtClean="0"/>
              <a:t>Gebruik </a:t>
            </a:r>
            <a:r>
              <a:rPr lang="nl-NL" sz="3200" dirty="0"/>
              <a:t>van de merknaam</a:t>
            </a:r>
          </a:p>
          <a:p>
            <a:pPr lvl="1">
              <a:lnSpc>
                <a:spcPct val="100000"/>
              </a:lnSpc>
            </a:pPr>
            <a:r>
              <a:rPr lang="nl-NL" sz="2600" dirty="0"/>
              <a:t>“Hoe maakt u het? Met Gamma!</a:t>
            </a:r>
          </a:p>
          <a:p>
            <a:pPr marL="0" indent="0">
              <a:buNone/>
            </a:pPr>
            <a:endParaRPr lang="nl-BE" dirty="0"/>
          </a:p>
        </p:txBody>
      </p:sp>
      <p:sp>
        <p:nvSpPr>
          <p:cNvPr id="7" name="10-puntige ster 6"/>
          <p:cNvSpPr/>
          <p:nvPr/>
        </p:nvSpPr>
        <p:spPr>
          <a:xfrm>
            <a:off x="531945" y="907155"/>
            <a:ext cx="486137" cy="486137"/>
          </a:xfrm>
          <a:prstGeom prst="star1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2</a:t>
            </a:r>
            <a:endParaRPr lang="nl-BE" b="1" dirty="0"/>
          </a:p>
        </p:txBody>
      </p:sp>
      <p:sp>
        <p:nvSpPr>
          <p:cNvPr id="12" name="Rechthoek 11"/>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p:cNvPicPr>
            <a:picLocks noChangeAspect="1"/>
          </p:cNvPicPr>
          <p:nvPr/>
        </p:nvPicPr>
        <p:blipFill>
          <a:blip r:embed="rId3"/>
          <a:stretch>
            <a:fillRect/>
          </a:stretch>
        </p:blipFill>
        <p:spPr>
          <a:xfrm>
            <a:off x="10410825" y="3943350"/>
            <a:ext cx="1781175" cy="2914650"/>
          </a:xfrm>
          <a:prstGeom prst="rect">
            <a:avLst/>
          </a:prstGeom>
        </p:spPr>
      </p:pic>
    </p:spTree>
    <p:extLst>
      <p:ext uri="{BB962C8B-B14F-4D97-AF65-F5344CB8AC3E}">
        <p14:creationId xmlns:p14="http://schemas.microsoft.com/office/powerpoint/2010/main" val="601810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7167117" y="3339116"/>
            <a:ext cx="1315905" cy="2769292"/>
          </a:xfrm>
          <a:prstGeom prst="rect">
            <a:avLst/>
          </a:prstGeom>
        </p:spPr>
      </p:pic>
      <p:pic>
        <p:nvPicPr>
          <p:cNvPr id="2" name="Afbeelding 1"/>
          <p:cNvPicPr>
            <a:picLocks noChangeAspect="1"/>
          </p:cNvPicPr>
          <p:nvPr/>
        </p:nvPicPr>
        <p:blipFill>
          <a:blip r:embed="rId4"/>
          <a:stretch>
            <a:fillRect/>
          </a:stretch>
        </p:blipFill>
        <p:spPr>
          <a:xfrm>
            <a:off x="1148334" y="1903811"/>
            <a:ext cx="4607682" cy="4204597"/>
          </a:xfrm>
          <a:prstGeom prst="rect">
            <a:avLst/>
          </a:prstGeom>
          <a:ln>
            <a:noFill/>
          </a:ln>
          <a:effectLst>
            <a:outerShdw blurRad="292100" dist="139700" dir="2700000" algn="tl" rotWithShape="0">
              <a:srgbClr val="333333">
                <a:alpha val="65000"/>
              </a:srgbClr>
            </a:outerShdw>
          </a:effectLst>
        </p:spPr>
      </p:pic>
      <p:sp>
        <p:nvSpPr>
          <p:cNvPr id="9" name="Titel 1"/>
          <p:cNvSpPr>
            <a:spLocks noGrp="1"/>
          </p:cNvSpPr>
          <p:nvPr>
            <p:ph type="title"/>
          </p:nvPr>
        </p:nvSpPr>
        <p:spPr>
          <a:xfrm>
            <a:off x="1048062" y="517423"/>
            <a:ext cx="10515600" cy="1325563"/>
          </a:xfrm>
        </p:spPr>
        <p:txBody>
          <a:bodyPr/>
          <a:lstStyle/>
          <a:p>
            <a:r>
              <a:rPr lang="nl-NL" b="1" dirty="0" smtClean="0">
                <a:latin typeface="+mn-lt"/>
              </a:rPr>
              <a:t>Trucjes in de winkel</a:t>
            </a:r>
            <a:endParaRPr lang="nl-BE" b="1" dirty="0">
              <a:latin typeface="+mn-lt"/>
            </a:endParaRPr>
          </a:p>
        </p:txBody>
      </p:sp>
      <p:sp>
        <p:nvSpPr>
          <p:cNvPr id="10" name="10-puntige ster 9"/>
          <p:cNvSpPr/>
          <p:nvPr/>
        </p:nvSpPr>
        <p:spPr>
          <a:xfrm>
            <a:off x="531945" y="907155"/>
            <a:ext cx="486137" cy="486137"/>
          </a:xfrm>
          <a:prstGeom prst="star1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3</a:t>
            </a:r>
            <a:endParaRPr lang="nl-BE" b="1" dirty="0"/>
          </a:p>
        </p:txBody>
      </p:sp>
      <p:sp>
        <p:nvSpPr>
          <p:cNvPr id="3" name="Tekstvak 2"/>
          <p:cNvSpPr txBox="1"/>
          <p:nvPr/>
        </p:nvSpPr>
        <p:spPr>
          <a:xfrm>
            <a:off x="7655505" y="815348"/>
            <a:ext cx="4038207" cy="2523768"/>
          </a:xfrm>
          <a:prstGeom prst="rect">
            <a:avLst/>
          </a:prstGeom>
          <a:noFill/>
        </p:spPr>
        <p:txBody>
          <a:bodyPr wrap="square" rtlCol="0">
            <a:spAutoFit/>
          </a:bodyPr>
          <a:lstStyle/>
          <a:p>
            <a:pPr algn="ctr"/>
            <a:r>
              <a:rPr lang="nl-NL" sz="3500" b="1" dirty="0"/>
              <a:t>Welke trucjes gebruiken winkels om meer producten te verkopen?</a:t>
            </a:r>
            <a:endParaRPr lang="nl-BE" sz="3500" b="1" dirty="0"/>
          </a:p>
          <a:p>
            <a:pPr algn="ctr"/>
            <a:endParaRPr lang="nl-BE" dirty="0"/>
          </a:p>
        </p:txBody>
      </p:sp>
      <p:pic>
        <p:nvPicPr>
          <p:cNvPr id="12" name="Afbeelding 11"/>
          <p:cNvPicPr>
            <a:picLocks noChangeAspect="1"/>
          </p:cNvPicPr>
          <p:nvPr/>
        </p:nvPicPr>
        <p:blipFill>
          <a:blip r:embed="rId5"/>
          <a:stretch>
            <a:fillRect/>
          </a:stretch>
        </p:blipFill>
        <p:spPr>
          <a:xfrm>
            <a:off x="10410825" y="3943350"/>
            <a:ext cx="1781175" cy="2914650"/>
          </a:xfrm>
          <a:prstGeom prst="rect">
            <a:avLst/>
          </a:prstGeom>
        </p:spPr>
      </p:pic>
      <p:sp>
        <p:nvSpPr>
          <p:cNvPr id="13" name="Rechthoek 12"/>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p:cNvPicPr>
            <a:picLocks noChangeAspect="1"/>
          </p:cNvPicPr>
          <p:nvPr/>
        </p:nvPicPr>
        <p:blipFill rotWithShape="1">
          <a:blip r:embed="rId6" cstate="print">
            <a:duotone>
              <a:prstClr val="black"/>
              <a:srgbClr val="05333F">
                <a:tint val="45000"/>
                <a:satMod val="400000"/>
              </a:srgbClr>
            </a:duotone>
            <a:extLst>
              <a:ext uri="{28A0092B-C50C-407E-A947-70E740481C1C}">
                <a14:useLocalDpi xmlns:a14="http://schemas.microsoft.com/office/drawing/2010/main" val="0"/>
              </a:ext>
            </a:extLst>
          </a:blip>
          <a:srcRect r="14215" b="38690"/>
          <a:stretch/>
        </p:blipFill>
        <p:spPr>
          <a:xfrm rot="956385">
            <a:off x="7128013" y="286154"/>
            <a:ext cx="5093193" cy="4100564"/>
          </a:xfrm>
          <a:prstGeom prst="rect">
            <a:avLst/>
          </a:prstGeom>
        </p:spPr>
      </p:pic>
    </p:spTree>
    <p:extLst>
      <p:ext uri="{BB962C8B-B14F-4D97-AF65-F5344CB8AC3E}">
        <p14:creationId xmlns:p14="http://schemas.microsoft.com/office/powerpoint/2010/main" val="344005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86150" y="1627106"/>
            <a:ext cx="1942082" cy="432384"/>
          </a:xfrm>
        </p:spPr>
        <p:txBody>
          <a:bodyPr>
            <a:noAutofit/>
          </a:bodyPr>
          <a:lstStyle/>
          <a:p>
            <a:pPr marL="0" indent="0">
              <a:buNone/>
            </a:pPr>
            <a:r>
              <a:rPr lang="nl-NL" sz="2400" b="1" dirty="0">
                <a:solidFill>
                  <a:srgbClr val="05333F"/>
                </a:solidFill>
              </a:rPr>
              <a:t>Spaaracties</a:t>
            </a:r>
            <a:endParaRPr lang="nl-BE" sz="2400" b="1" dirty="0">
              <a:solidFill>
                <a:srgbClr val="05333F"/>
              </a:solidFill>
            </a:endParaRPr>
          </a:p>
        </p:txBody>
      </p:sp>
      <p:pic>
        <p:nvPicPr>
          <p:cNvPr id="5" name="Tijdelijke aanduiding voor inhoud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5921" y="2305506"/>
            <a:ext cx="2183978" cy="1637983"/>
          </a:xfrm>
          <a:prstGeom prst="rect">
            <a:avLst/>
          </a:prstGeom>
        </p:spPr>
      </p:pic>
      <p:sp>
        <p:nvSpPr>
          <p:cNvPr id="11" name="Tijdelijke aanduiding voor inhoud 2"/>
          <p:cNvSpPr txBox="1">
            <a:spLocks/>
          </p:cNvSpPr>
          <p:nvPr/>
        </p:nvSpPr>
        <p:spPr>
          <a:xfrm rot="19344646">
            <a:off x="2248892" y="2179256"/>
            <a:ext cx="3281698" cy="4455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a:solidFill>
                  <a:srgbClr val="05333F"/>
                </a:solidFill>
              </a:rPr>
              <a:t>Bekende figuren op verpakkingen</a:t>
            </a:r>
            <a:endParaRPr lang="nl-BE" sz="2400" b="1" dirty="0">
              <a:solidFill>
                <a:srgbClr val="05333F"/>
              </a:solidFill>
            </a:endParaRPr>
          </a:p>
        </p:txBody>
      </p:sp>
      <p:sp>
        <p:nvSpPr>
          <p:cNvPr id="16" name="Tijdelijke aanduiding voor inhoud 2"/>
          <p:cNvSpPr txBox="1">
            <a:spLocks/>
          </p:cNvSpPr>
          <p:nvPr/>
        </p:nvSpPr>
        <p:spPr>
          <a:xfrm>
            <a:off x="-305247" y="6239452"/>
            <a:ext cx="3281698" cy="4455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a:solidFill>
                  <a:srgbClr val="05333F"/>
                </a:solidFill>
              </a:rPr>
              <a:t>Merkfiguurtjes</a:t>
            </a:r>
            <a:endParaRPr lang="nl-BE" sz="2400" b="1" dirty="0">
              <a:solidFill>
                <a:srgbClr val="05333F"/>
              </a:solidFill>
            </a:endParaRPr>
          </a:p>
        </p:txBody>
      </p:sp>
      <p:pic>
        <p:nvPicPr>
          <p:cNvPr id="13" name="Afbeelding 12" descr="Afbeeldingsresultaat voor k3 ijs"/>
          <p:cNvPicPr/>
          <p:nvPr/>
        </p:nvPicPr>
        <p:blipFill rotWithShape="1">
          <a:blip r:embed="rId4" cstate="print">
            <a:extLst>
              <a:ext uri="{28A0092B-C50C-407E-A947-70E740481C1C}">
                <a14:useLocalDpi xmlns:a14="http://schemas.microsoft.com/office/drawing/2010/main" val="0"/>
              </a:ext>
            </a:extLst>
          </a:blip>
          <a:srcRect l="31200" t="5419" r="26928" b="5419"/>
          <a:stretch/>
        </p:blipFill>
        <p:spPr bwMode="auto">
          <a:xfrm rot="3004860">
            <a:off x="4069394" y="2153473"/>
            <a:ext cx="994539" cy="2138728"/>
          </a:xfrm>
          <a:prstGeom prst="rect">
            <a:avLst/>
          </a:prstGeom>
          <a:noFill/>
          <a:ln>
            <a:noFill/>
          </a:ln>
          <a:extLst>
            <a:ext uri="{53640926-AAD7-44D8-BBD7-CCE9431645EC}">
              <a14:shadowObscured xmlns:a14="http://schemas.microsoft.com/office/drawing/2010/main"/>
            </a:ext>
          </a:extLst>
        </p:spPr>
      </p:pic>
      <p:pic>
        <p:nvPicPr>
          <p:cNvPr id="20" name="Afbeelding 19" descr="Afbeeldingsresultaat voor nesqui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021" y="4552605"/>
            <a:ext cx="2281162" cy="1682618"/>
          </a:xfrm>
          <a:prstGeom prst="rect">
            <a:avLst/>
          </a:prstGeom>
          <a:noFill/>
          <a:ln>
            <a:noFill/>
          </a:ln>
        </p:spPr>
      </p:pic>
      <p:sp>
        <p:nvSpPr>
          <p:cNvPr id="17" name="Rechthoek 16"/>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itel 1"/>
          <p:cNvSpPr txBox="1">
            <a:spLocks/>
          </p:cNvSpPr>
          <p:nvPr/>
        </p:nvSpPr>
        <p:spPr>
          <a:xfrm>
            <a:off x="1048062" y="3825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smtClean="0">
                <a:latin typeface="+mn-lt"/>
              </a:rPr>
              <a:t>Trucjes in de winkel</a:t>
            </a:r>
            <a:endParaRPr lang="nl-BE" b="1" dirty="0">
              <a:latin typeface="+mn-lt"/>
            </a:endParaRPr>
          </a:p>
        </p:txBody>
      </p:sp>
      <p:sp>
        <p:nvSpPr>
          <p:cNvPr id="23" name="10-puntige ster 22"/>
          <p:cNvSpPr/>
          <p:nvPr/>
        </p:nvSpPr>
        <p:spPr>
          <a:xfrm>
            <a:off x="531945" y="772245"/>
            <a:ext cx="486137" cy="486137"/>
          </a:xfrm>
          <a:prstGeom prst="star1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3</a:t>
            </a:r>
            <a:endParaRPr lang="nl-BE" b="1" dirty="0"/>
          </a:p>
        </p:txBody>
      </p:sp>
      <p:pic>
        <p:nvPicPr>
          <p:cNvPr id="27" name="Afbeelding 26" descr="Afbeeldingsresultaat voor happy meal pokemon"/>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52570">
            <a:off x="9458178" y="1863415"/>
            <a:ext cx="2357976" cy="1412658"/>
          </a:xfrm>
          <a:prstGeom prst="rect">
            <a:avLst/>
          </a:prstGeom>
          <a:noFill/>
          <a:ln>
            <a:noFill/>
          </a:ln>
        </p:spPr>
      </p:pic>
      <p:pic>
        <p:nvPicPr>
          <p:cNvPr id="28" name="Afbeelding 27" descr="Afbeeldingsresultaat voor 2+1 grati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5977" y="5205849"/>
            <a:ext cx="1802439" cy="1418688"/>
          </a:xfrm>
          <a:prstGeom prst="rect">
            <a:avLst/>
          </a:prstGeom>
          <a:noFill/>
          <a:ln>
            <a:noFill/>
          </a:ln>
        </p:spPr>
      </p:pic>
      <p:sp>
        <p:nvSpPr>
          <p:cNvPr id="29" name="Tijdelijke aanduiding voor inhoud 2"/>
          <p:cNvSpPr txBox="1">
            <a:spLocks/>
          </p:cNvSpPr>
          <p:nvPr/>
        </p:nvSpPr>
        <p:spPr>
          <a:xfrm>
            <a:off x="2248892" y="4760263"/>
            <a:ext cx="3281698" cy="4455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a:solidFill>
                  <a:srgbClr val="05333F"/>
                </a:solidFill>
              </a:rPr>
              <a:t>1 + 1 gratis</a:t>
            </a:r>
            <a:endParaRPr lang="nl-BE" sz="2400" b="1" dirty="0">
              <a:solidFill>
                <a:srgbClr val="05333F"/>
              </a:solidFill>
            </a:endParaRPr>
          </a:p>
        </p:txBody>
      </p:sp>
      <p:pic>
        <p:nvPicPr>
          <p:cNvPr id="30" name="Afbeelding 29" descr="https://www.rostimepalshop.nl/604/562/374/1/ffffff00/1dc101b0/118d3bdae1d7d59bd18dc8538b01baf7efe45956a1da3957ffc769fdb9403d6a/lunchset-campus-schoolbeker-lunchbox-midi-finding-dory.jpg"/>
          <p:cNvPicPr/>
          <p:nvPr/>
        </p:nvPicPr>
        <p:blipFill rotWithShape="1">
          <a:blip r:embed="rId8" cstate="print">
            <a:extLst>
              <a:ext uri="{28A0092B-C50C-407E-A947-70E740481C1C}">
                <a14:useLocalDpi xmlns:a14="http://schemas.microsoft.com/office/drawing/2010/main" val="0"/>
              </a:ext>
            </a:extLst>
          </a:blip>
          <a:srcRect t="12859" b="7013"/>
          <a:stretch/>
        </p:blipFill>
        <p:spPr bwMode="auto">
          <a:xfrm>
            <a:off x="5910635" y="436173"/>
            <a:ext cx="2813754" cy="1530809"/>
          </a:xfrm>
          <a:prstGeom prst="rect">
            <a:avLst/>
          </a:prstGeom>
          <a:noFill/>
          <a:ln>
            <a:noFill/>
          </a:ln>
          <a:extLst>
            <a:ext uri="{53640926-AAD7-44D8-BBD7-CCE9431645EC}">
              <a14:shadowObscured xmlns:a14="http://schemas.microsoft.com/office/drawing/2010/main"/>
            </a:ext>
          </a:extLst>
        </p:spPr>
      </p:pic>
      <p:sp>
        <p:nvSpPr>
          <p:cNvPr id="31" name="Tijdelijke aanduiding voor inhoud 2"/>
          <p:cNvSpPr txBox="1">
            <a:spLocks/>
          </p:cNvSpPr>
          <p:nvPr/>
        </p:nvSpPr>
        <p:spPr>
          <a:xfrm>
            <a:off x="5534980" y="1941583"/>
            <a:ext cx="3565064" cy="4455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a:solidFill>
                  <a:srgbClr val="05333F"/>
                </a:solidFill>
              </a:rPr>
              <a:t>Inspelen op populaire </a:t>
            </a:r>
            <a:r>
              <a:rPr lang="nl-NL" sz="2400" b="1" dirty="0" smtClean="0">
                <a:solidFill>
                  <a:srgbClr val="05333F"/>
                </a:solidFill>
              </a:rPr>
              <a:t>films en </a:t>
            </a:r>
            <a:r>
              <a:rPr lang="nl-NL" sz="2400" b="1" dirty="0">
                <a:solidFill>
                  <a:srgbClr val="05333F"/>
                </a:solidFill>
              </a:rPr>
              <a:t>tv-series</a:t>
            </a:r>
            <a:endParaRPr lang="nl-BE" sz="2400" b="1" dirty="0">
              <a:solidFill>
                <a:srgbClr val="05333F"/>
              </a:solidFill>
            </a:endParaRPr>
          </a:p>
        </p:txBody>
      </p:sp>
      <p:pic>
        <p:nvPicPr>
          <p:cNvPr id="32" name="Afbeelding 31" descr="C:\Users\bradams\AppData\Local\Temp\IMG_0550.JPG"/>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9837598" y="3953165"/>
            <a:ext cx="2370388" cy="1614196"/>
          </a:xfrm>
          <a:prstGeom prst="rect">
            <a:avLst/>
          </a:prstGeom>
          <a:noFill/>
          <a:ln>
            <a:noFill/>
          </a:ln>
        </p:spPr>
      </p:pic>
      <p:sp>
        <p:nvSpPr>
          <p:cNvPr id="33" name="Tijdelijke aanduiding voor inhoud 2"/>
          <p:cNvSpPr txBox="1">
            <a:spLocks/>
          </p:cNvSpPr>
          <p:nvPr/>
        </p:nvSpPr>
        <p:spPr>
          <a:xfrm>
            <a:off x="9421341" y="6047449"/>
            <a:ext cx="3202902" cy="6268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smtClean="0">
                <a:solidFill>
                  <a:srgbClr val="05333F"/>
                </a:solidFill>
              </a:rPr>
              <a:t>Merkproduct op ooghoogte</a:t>
            </a:r>
            <a:endParaRPr lang="nl-BE" sz="2400" b="1" dirty="0">
              <a:solidFill>
                <a:srgbClr val="05333F"/>
              </a:solidFill>
            </a:endParaRPr>
          </a:p>
        </p:txBody>
      </p:sp>
      <p:sp>
        <p:nvSpPr>
          <p:cNvPr id="35" name="Ovale toelichting 34"/>
          <p:cNvSpPr/>
          <p:nvPr/>
        </p:nvSpPr>
        <p:spPr>
          <a:xfrm>
            <a:off x="10358993" y="25680"/>
            <a:ext cx="1756986" cy="1074208"/>
          </a:xfrm>
          <a:prstGeom prst="wedgeEllipseCallout">
            <a:avLst>
              <a:gd name="adj1" fmla="val -69021"/>
              <a:gd name="adj2" fmla="val -11588"/>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36" name="Tekstvak 35"/>
          <p:cNvSpPr txBox="1"/>
          <p:nvPr/>
        </p:nvSpPr>
        <p:spPr>
          <a:xfrm>
            <a:off x="10576224" y="337360"/>
            <a:ext cx="1331244" cy="646331"/>
          </a:xfrm>
          <a:prstGeom prst="rect">
            <a:avLst/>
          </a:prstGeom>
          <a:noFill/>
        </p:spPr>
        <p:txBody>
          <a:bodyPr wrap="square" rtlCol="0">
            <a:spAutoFit/>
          </a:bodyPr>
          <a:lstStyle/>
          <a:p>
            <a:pPr algn="ctr"/>
            <a:r>
              <a:rPr lang="nl-NL" b="1" dirty="0" smtClean="0">
                <a:solidFill>
                  <a:srgbClr val="05333F"/>
                </a:solidFill>
              </a:rPr>
              <a:t>Denk aan </a:t>
            </a:r>
          </a:p>
          <a:p>
            <a:pPr algn="ctr"/>
            <a:r>
              <a:rPr lang="nl-NL" b="1" dirty="0" smtClean="0">
                <a:solidFill>
                  <a:srgbClr val="05333F"/>
                </a:solidFill>
              </a:rPr>
              <a:t>mij!</a:t>
            </a:r>
            <a:endParaRPr lang="nl-BE" b="1" dirty="0">
              <a:solidFill>
                <a:srgbClr val="05333F"/>
              </a:solidFill>
            </a:endParaRPr>
          </a:p>
        </p:txBody>
      </p:sp>
      <p:pic>
        <p:nvPicPr>
          <p:cNvPr id="34" name="Picture 2" descr="Afbeeldingsresultaat voor pritt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35339" y="163985"/>
            <a:ext cx="1136071" cy="1185466"/>
          </a:xfrm>
          <a:prstGeom prst="rect">
            <a:avLst/>
          </a:prstGeom>
          <a:noFill/>
          <a:extLst>
            <a:ext uri="{909E8E84-426E-40DD-AFC4-6F175D3DCCD1}">
              <a14:hiddenFill xmlns:a14="http://schemas.microsoft.com/office/drawing/2010/main">
                <a:solidFill>
                  <a:srgbClr val="FFFFFF"/>
                </a:solidFill>
              </a14:hiddenFill>
            </a:ext>
          </a:extLst>
        </p:spPr>
      </p:pic>
      <p:sp>
        <p:nvSpPr>
          <p:cNvPr id="26" name="Tijdelijke aanduiding voor inhoud 2"/>
          <p:cNvSpPr txBox="1">
            <a:spLocks/>
          </p:cNvSpPr>
          <p:nvPr/>
        </p:nvSpPr>
        <p:spPr>
          <a:xfrm rot="325373">
            <a:off x="9411649" y="1462524"/>
            <a:ext cx="3131916" cy="4323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400" b="1" dirty="0" smtClean="0">
                <a:solidFill>
                  <a:srgbClr val="05333F"/>
                </a:solidFill>
              </a:rPr>
              <a:t>Lokken met cadeau </a:t>
            </a:r>
            <a:endParaRPr lang="nl-BE" sz="2400" b="1" dirty="0">
              <a:solidFill>
                <a:srgbClr val="05333F"/>
              </a:solidFill>
            </a:endParaRPr>
          </a:p>
        </p:txBody>
      </p:sp>
      <p:pic>
        <p:nvPicPr>
          <p:cNvPr id="37" name="Afbeelding 36" descr="Afbeeldingsresultaat voor snoepjes rek aan de kassa"/>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33105" y="5375754"/>
            <a:ext cx="2249111" cy="1343389"/>
          </a:xfrm>
          <a:prstGeom prst="rect">
            <a:avLst/>
          </a:prstGeom>
          <a:noFill/>
          <a:ln>
            <a:noFill/>
          </a:ln>
        </p:spPr>
      </p:pic>
      <p:sp>
        <p:nvSpPr>
          <p:cNvPr id="38" name="Tijdelijke aanduiding voor inhoud 2"/>
          <p:cNvSpPr txBox="1">
            <a:spLocks/>
          </p:cNvSpPr>
          <p:nvPr/>
        </p:nvSpPr>
        <p:spPr>
          <a:xfrm>
            <a:off x="7161287" y="4906839"/>
            <a:ext cx="3054407" cy="4455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smtClean="0">
                <a:solidFill>
                  <a:srgbClr val="05333F"/>
                </a:solidFill>
              </a:rPr>
              <a:t>Snoepjes aan </a:t>
            </a:r>
            <a:r>
              <a:rPr lang="nl-NL" sz="2400" b="1" dirty="0">
                <a:solidFill>
                  <a:srgbClr val="05333F"/>
                </a:solidFill>
              </a:rPr>
              <a:t>de kassa</a:t>
            </a:r>
            <a:endParaRPr lang="nl-BE" sz="2400" b="1" dirty="0">
              <a:solidFill>
                <a:srgbClr val="05333F"/>
              </a:solidFill>
            </a:endParaRPr>
          </a:p>
        </p:txBody>
      </p:sp>
      <p:pic>
        <p:nvPicPr>
          <p:cNvPr id="39" name="Afbeelding 38" descr="https://scontent-bru2-1.xx.fbcdn.net/v/t1.0-9/1918086_183166011204_6643701_n.jpg?oh=0f9bdbf865d6f6c6a8c69890746bbf9c&amp;oe=58FBD1AD"/>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20520" y="3274082"/>
            <a:ext cx="2217337" cy="1196965"/>
          </a:xfrm>
          <a:prstGeom prst="rect">
            <a:avLst/>
          </a:prstGeom>
          <a:noFill/>
          <a:ln>
            <a:noFill/>
          </a:ln>
        </p:spPr>
      </p:pic>
      <p:sp>
        <p:nvSpPr>
          <p:cNvPr id="40" name="Tijdelijke aanduiding voor inhoud 2"/>
          <p:cNvSpPr txBox="1">
            <a:spLocks/>
          </p:cNvSpPr>
          <p:nvPr/>
        </p:nvSpPr>
        <p:spPr>
          <a:xfrm rot="5400000">
            <a:off x="7950998" y="3559155"/>
            <a:ext cx="1746827" cy="6268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smtClean="0">
                <a:solidFill>
                  <a:srgbClr val="05333F"/>
                </a:solidFill>
              </a:rPr>
              <a:t>Proevertjes</a:t>
            </a:r>
            <a:endParaRPr lang="nl-BE" sz="2400" b="1" dirty="0">
              <a:solidFill>
                <a:srgbClr val="05333F"/>
              </a:solidFill>
            </a:endParaRPr>
          </a:p>
        </p:txBody>
      </p:sp>
      <p:pic>
        <p:nvPicPr>
          <p:cNvPr id="41" name="Afbeelding 40" descr="http://thenextcorner.com/i/coca-cola-valentijndag.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29481" y="4700591"/>
            <a:ext cx="1880091" cy="1386645"/>
          </a:xfrm>
          <a:prstGeom prst="rect">
            <a:avLst/>
          </a:prstGeom>
          <a:noFill/>
          <a:ln>
            <a:noFill/>
          </a:ln>
        </p:spPr>
      </p:pic>
      <p:sp>
        <p:nvSpPr>
          <p:cNvPr id="42" name="Tijdelijke aanduiding voor inhoud 2"/>
          <p:cNvSpPr txBox="1">
            <a:spLocks/>
          </p:cNvSpPr>
          <p:nvPr/>
        </p:nvSpPr>
        <p:spPr>
          <a:xfrm>
            <a:off x="4670773" y="6072101"/>
            <a:ext cx="2906710" cy="4455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a:solidFill>
                  <a:srgbClr val="05333F"/>
                </a:solidFill>
              </a:rPr>
              <a:t>Product laten opvallen in de winkel</a:t>
            </a:r>
            <a:endParaRPr lang="nl-BE" sz="2400" b="1" dirty="0">
              <a:solidFill>
                <a:srgbClr val="05333F"/>
              </a:solidFill>
            </a:endParaRPr>
          </a:p>
        </p:txBody>
      </p:sp>
    </p:spTree>
    <p:extLst>
      <p:ext uri="{BB962C8B-B14F-4D97-AF65-F5344CB8AC3E}">
        <p14:creationId xmlns:p14="http://schemas.microsoft.com/office/powerpoint/2010/main" val="1566916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kstvak 1"/>
          <p:cNvSpPr txBox="1"/>
          <p:nvPr/>
        </p:nvSpPr>
        <p:spPr>
          <a:xfrm>
            <a:off x="7798252" y="5838824"/>
            <a:ext cx="5029200" cy="646331"/>
          </a:xfrm>
          <a:prstGeom prst="rect">
            <a:avLst/>
          </a:prstGeom>
          <a:noFill/>
        </p:spPr>
        <p:txBody>
          <a:bodyPr wrap="square" rtlCol="0">
            <a:spAutoFit/>
          </a:bodyPr>
          <a:lstStyle/>
          <a:p>
            <a:r>
              <a:rPr lang="nl-BE" sz="3600" b="1" dirty="0">
                <a:solidFill>
                  <a:schemeClr val="bg1"/>
                </a:solidFill>
              </a:rPr>
              <a:t>IN </a:t>
            </a:r>
            <a:r>
              <a:rPr lang="nl-BE" sz="3600" b="1" dirty="0" smtClean="0">
                <a:solidFill>
                  <a:schemeClr val="bg1"/>
                </a:solidFill>
              </a:rPr>
              <a:t>HET BUSHOKJE</a:t>
            </a:r>
            <a:endParaRPr lang="nl-BE" sz="3500" b="1" dirty="0">
              <a:solidFill>
                <a:schemeClr val="bg1"/>
              </a:solidFill>
            </a:endParaRPr>
          </a:p>
        </p:txBody>
      </p:sp>
    </p:spTree>
    <p:extLst>
      <p:ext uri="{BB962C8B-B14F-4D97-AF65-F5344CB8AC3E}">
        <p14:creationId xmlns:p14="http://schemas.microsoft.com/office/powerpoint/2010/main" val="33761864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8000" b="-88000"/>
          </a:stretch>
        </a:blipFill>
        <a:effectLst/>
      </p:bgPr>
    </p:bg>
    <p:spTree>
      <p:nvGrpSpPr>
        <p:cNvPr id="1" name=""/>
        <p:cNvGrpSpPr/>
        <p:nvPr/>
      </p:nvGrpSpPr>
      <p:grpSpPr>
        <a:xfrm>
          <a:off x="0" y="0"/>
          <a:ext cx="0" cy="0"/>
          <a:chOff x="0" y="0"/>
          <a:chExt cx="0" cy="0"/>
        </a:xfrm>
      </p:grpSpPr>
      <p:pic>
        <p:nvPicPr>
          <p:cNvPr id="8" name="Afbeelding 7"/>
          <p:cNvPicPr>
            <a:picLocks noChangeAspect="1"/>
          </p:cNvPicPr>
          <p:nvPr/>
        </p:nvPicPr>
        <p:blipFill>
          <a:blip r:embed="rId4"/>
          <a:stretch>
            <a:fillRect/>
          </a:stretch>
        </p:blipFill>
        <p:spPr>
          <a:xfrm>
            <a:off x="1955751" y="4042798"/>
            <a:ext cx="1297106" cy="2815202"/>
          </a:xfrm>
          <a:prstGeom prst="rect">
            <a:avLst/>
          </a:prstGeom>
        </p:spPr>
      </p:pic>
      <p:sp>
        <p:nvSpPr>
          <p:cNvPr id="2" name="Wolkvormige toelichting 1"/>
          <p:cNvSpPr/>
          <p:nvPr/>
        </p:nvSpPr>
        <p:spPr>
          <a:xfrm>
            <a:off x="2604304" y="1307939"/>
            <a:ext cx="7396223" cy="2176041"/>
          </a:xfrm>
          <a:prstGeom prst="cloudCallout">
            <a:avLst>
              <a:gd name="adj1" fmla="val -42116"/>
              <a:gd name="adj2" fmla="val 67708"/>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2"/>
          <p:cNvSpPr txBox="1"/>
          <p:nvPr/>
        </p:nvSpPr>
        <p:spPr>
          <a:xfrm>
            <a:off x="3298970" y="1657295"/>
            <a:ext cx="6006890" cy="1323439"/>
          </a:xfrm>
          <a:prstGeom prst="rect">
            <a:avLst/>
          </a:prstGeom>
          <a:noFill/>
        </p:spPr>
        <p:txBody>
          <a:bodyPr wrap="square" rtlCol="0">
            <a:spAutoFit/>
          </a:bodyPr>
          <a:lstStyle/>
          <a:p>
            <a:pPr algn="ctr"/>
            <a:r>
              <a:rPr lang="nl-NL" sz="4000" b="1" dirty="0"/>
              <a:t>Waar zien we overal reclame op straat?</a:t>
            </a:r>
            <a:endParaRPr lang="nl-BE" sz="4000" b="1" dirty="0"/>
          </a:p>
        </p:txBody>
      </p:sp>
      <p:sp>
        <p:nvSpPr>
          <p:cNvPr id="7" name="Titel 1"/>
          <p:cNvSpPr txBox="1">
            <a:spLocks/>
          </p:cNvSpPr>
          <p:nvPr/>
        </p:nvSpPr>
        <p:spPr>
          <a:xfrm>
            <a:off x="2756941" y="221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smtClean="0">
                <a:latin typeface="+mn-lt"/>
              </a:rPr>
              <a:t>Reclame op straat</a:t>
            </a:r>
            <a:endParaRPr lang="nl-BE" b="1" dirty="0">
              <a:latin typeface="+mn-lt"/>
            </a:endParaRPr>
          </a:p>
        </p:txBody>
      </p:sp>
      <p:sp>
        <p:nvSpPr>
          <p:cNvPr id="9" name="10-puntige ster 8"/>
          <p:cNvSpPr/>
          <p:nvPr/>
        </p:nvSpPr>
        <p:spPr>
          <a:xfrm>
            <a:off x="2240824" y="411876"/>
            <a:ext cx="486137" cy="486137"/>
          </a:xfrm>
          <a:prstGeom prst="star1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1</a:t>
            </a:r>
            <a:endParaRPr lang="nl-BE" b="1" dirty="0"/>
          </a:p>
        </p:txBody>
      </p:sp>
    </p:spTree>
    <p:extLst>
      <p:ext uri="{BB962C8B-B14F-4D97-AF65-F5344CB8AC3E}">
        <p14:creationId xmlns:p14="http://schemas.microsoft.com/office/powerpoint/2010/main" val="10174826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p:nvPr/>
        </p:nvPicPr>
        <p:blipFill>
          <a:blip r:embed="rId3"/>
          <a:stretch>
            <a:fillRect/>
          </a:stretch>
        </p:blipFill>
        <p:spPr>
          <a:xfrm>
            <a:off x="252150" y="1593525"/>
            <a:ext cx="3317768" cy="2429243"/>
          </a:xfrm>
          <a:prstGeom prst="rect">
            <a:avLst/>
          </a:prstGeom>
        </p:spPr>
      </p:pic>
      <p:pic>
        <p:nvPicPr>
          <p:cNvPr id="16" name="Afbeelding 15"/>
          <p:cNvPicPr/>
          <p:nvPr/>
        </p:nvPicPr>
        <p:blipFill>
          <a:blip r:embed="rId4"/>
          <a:stretch>
            <a:fillRect/>
          </a:stretch>
        </p:blipFill>
        <p:spPr>
          <a:xfrm>
            <a:off x="110750" y="4321479"/>
            <a:ext cx="3459168" cy="2536521"/>
          </a:xfrm>
          <a:prstGeom prst="rect">
            <a:avLst/>
          </a:prstGeom>
        </p:spPr>
      </p:pic>
      <p:sp>
        <p:nvSpPr>
          <p:cNvPr id="19" name="Tekstvak 18"/>
          <p:cNvSpPr txBox="1"/>
          <p:nvPr/>
        </p:nvSpPr>
        <p:spPr>
          <a:xfrm>
            <a:off x="3744856" y="1877402"/>
            <a:ext cx="2917224" cy="1708160"/>
          </a:xfrm>
          <a:prstGeom prst="rect">
            <a:avLst/>
          </a:prstGeom>
          <a:noFill/>
        </p:spPr>
        <p:txBody>
          <a:bodyPr wrap="square" rtlCol="0">
            <a:spAutoFit/>
          </a:bodyPr>
          <a:lstStyle/>
          <a:p>
            <a:pPr algn="ctr"/>
            <a:r>
              <a:rPr lang="nl-NL" sz="3500" b="1" dirty="0" smtClean="0"/>
              <a:t>Vooral bezocht door kinderen</a:t>
            </a:r>
            <a:endParaRPr lang="nl-BE" sz="3500" b="1" dirty="0"/>
          </a:p>
        </p:txBody>
      </p:sp>
      <p:sp>
        <p:nvSpPr>
          <p:cNvPr id="20" name="Tekstvak 19"/>
          <p:cNvSpPr txBox="1"/>
          <p:nvPr/>
        </p:nvSpPr>
        <p:spPr>
          <a:xfrm>
            <a:off x="3894118" y="4775505"/>
            <a:ext cx="2618699" cy="1708160"/>
          </a:xfrm>
          <a:prstGeom prst="rect">
            <a:avLst/>
          </a:prstGeom>
          <a:noFill/>
        </p:spPr>
        <p:txBody>
          <a:bodyPr wrap="square" rtlCol="0">
            <a:spAutoFit/>
          </a:bodyPr>
          <a:lstStyle/>
          <a:p>
            <a:pPr algn="ctr"/>
            <a:r>
              <a:rPr lang="nl-NL" sz="3500" b="1" dirty="0" smtClean="0"/>
              <a:t>Vooral bezocht door </a:t>
            </a:r>
            <a:r>
              <a:rPr lang="nl-NL" sz="3500" b="1" dirty="0"/>
              <a:t>vrouwen</a:t>
            </a:r>
            <a:endParaRPr lang="nl-BE" sz="3500" b="1" dirty="0"/>
          </a:p>
        </p:txBody>
      </p:sp>
      <p:cxnSp>
        <p:nvCxnSpPr>
          <p:cNvPr id="6" name="Gekromde verbindingslijn 5"/>
          <p:cNvCxnSpPr>
            <a:stCxn id="14" idx="3"/>
            <a:endCxn id="19" idx="0"/>
          </p:cNvCxnSpPr>
          <p:nvPr/>
        </p:nvCxnSpPr>
        <p:spPr>
          <a:xfrm flipV="1">
            <a:off x="3569918" y="1877402"/>
            <a:ext cx="1633550" cy="930745"/>
          </a:xfrm>
          <a:prstGeom prst="curvedConnector4">
            <a:avLst>
              <a:gd name="adj1" fmla="val 5355"/>
              <a:gd name="adj2" fmla="val 15506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kromde verbindingslijn 24"/>
          <p:cNvCxnSpPr>
            <a:endCxn id="20" idx="2"/>
          </p:cNvCxnSpPr>
          <p:nvPr/>
        </p:nvCxnSpPr>
        <p:spPr>
          <a:xfrm>
            <a:off x="3486668" y="5923847"/>
            <a:ext cx="1716800" cy="559818"/>
          </a:xfrm>
          <a:prstGeom prst="curvedConnector4">
            <a:avLst>
              <a:gd name="adj1" fmla="val 11867"/>
              <a:gd name="adj2" fmla="val 140835"/>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28" name="Afbeelding 27"/>
          <p:cNvPicPr>
            <a:picLocks noChangeAspect="1"/>
          </p:cNvPicPr>
          <p:nvPr/>
        </p:nvPicPr>
        <p:blipFill>
          <a:blip r:embed="rId5"/>
          <a:stretch>
            <a:fillRect/>
          </a:stretch>
        </p:blipFill>
        <p:spPr>
          <a:xfrm>
            <a:off x="7801943" y="374650"/>
            <a:ext cx="4168501" cy="6483350"/>
          </a:xfrm>
          <a:prstGeom prst="rect">
            <a:avLst/>
          </a:prstGeom>
        </p:spPr>
      </p:pic>
      <p:sp>
        <p:nvSpPr>
          <p:cNvPr id="11" name="Rechthoek 10"/>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tel 1"/>
          <p:cNvSpPr txBox="1">
            <a:spLocks/>
          </p:cNvSpPr>
          <p:nvPr/>
        </p:nvSpPr>
        <p:spPr>
          <a:xfrm>
            <a:off x="690352" y="2686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smtClean="0">
                <a:latin typeface="+mn-lt"/>
              </a:rPr>
              <a:t>Reclame op internet: Banners</a:t>
            </a:r>
            <a:endParaRPr lang="nl-BE" b="1" dirty="0">
              <a:latin typeface="+mn-lt"/>
            </a:endParaRPr>
          </a:p>
        </p:txBody>
      </p:sp>
      <p:sp>
        <p:nvSpPr>
          <p:cNvPr id="13" name="10-puntige ster 12"/>
          <p:cNvSpPr/>
          <p:nvPr/>
        </p:nvSpPr>
        <p:spPr>
          <a:xfrm>
            <a:off x="174235" y="658396"/>
            <a:ext cx="486137" cy="486137"/>
          </a:xfrm>
          <a:prstGeom prst="star1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2</a:t>
            </a:r>
            <a:endParaRPr lang="nl-BE" b="1" dirty="0"/>
          </a:p>
        </p:txBody>
      </p:sp>
    </p:spTree>
    <p:extLst>
      <p:ext uri="{BB962C8B-B14F-4D97-AF65-F5344CB8AC3E}">
        <p14:creationId xmlns:p14="http://schemas.microsoft.com/office/powerpoint/2010/main" val="1349853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kstvak 1"/>
          <p:cNvSpPr txBox="1"/>
          <p:nvPr/>
        </p:nvSpPr>
        <p:spPr>
          <a:xfrm>
            <a:off x="1397453" y="5838825"/>
            <a:ext cx="5029200" cy="646331"/>
          </a:xfrm>
          <a:prstGeom prst="rect">
            <a:avLst/>
          </a:prstGeom>
          <a:noFill/>
        </p:spPr>
        <p:txBody>
          <a:bodyPr wrap="square" rtlCol="0">
            <a:spAutoFit/>
          </a:bodyPr>
          <a:lstStyle/>
          <a:p>
            <a:r>
              <a:rPr lang="nl-BE" sz="3600" b="1" dirty="0">
                <a:solidFill>
                  <a:schemeClr val="bg1"/>
                </a:solidFill>
              </a:rPr>
              <a:t>IN HET SKATEPARK</a:t>
            </a:r>
            <a:endParaRPr lang="nl-BE" sz="3500" b="1" dirty="0">
              <a:solidFill>
                <a:schemeClr val="bg1"/>
              </a:solidFill>
            </a:endParaRPr>
          </a:p>
        </p:txBody>
      </p:sp>
    </p:spTree>
    <p:extLst>
      <p:ext uri="{BB962C8B-B14F-4D97-AF65-F5344CB8AC3E}">
        <p14:creationId xmlns:p14="http://schemas.microsoft.com/office/powerpoint/2010/main" val="10033307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p:nvPr/>
        </p:nvPicPr>
        <p:blipFill rotWithShape="1">
          <a:blip r:embed="rId3"/>
          <a:srcRect b="16562"/>
          <a:stretch/>
        </p:blipFill>
        <p:spPr>
          <a:xfrm>
            <a:off x="6412496" y="3677837"/>
            <a:ext cx="5720886" cy="3037757"/>
          </a:xfrm>
          <a:prstGeom prst="rect">
            <a:avLst/>
          </a:prstGeom>
        </p:spPr>
      </p:pic>
      <p:sp>
        <p:nvSpPr>
          <p:cNvPr id="12" name="Rechthoek 11"/>
          <p:cNvSpPr/>
          <p:nvPr/>
        </p:nvSpPr>
        <p:spPr>
          <a:xfrm>
            <a:off x="10625171" y="3808282"/>
            <a:ext cx="1508211" cy="287866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Afbeelding 12"/>
          <p:cNvPicPr/>
          <p:nvPr/>
        </p:nvPicPr>
        <p:blipFill>
          <a:blip r:embed="rId4"/>
          <a:stretch>
            <a:fillRect/>
          </a:stretch>
        </p:blipFill>
        <p:spPr>
          <a:xfrm>
            <a:off x="6412496" y="360115"/>
            <a:ext cx="5720886" cy="3165034"/>
          </a:xfrm>
          <a:prstGeom prst="rect">
            <a:avLst/>
          </a:prstGeom>
        </p:spPr>
      </p:pic>
      <p:sp>
        <p:nvSpPr>
          <p:cNvPr id="2" name="Rechthoek 1"/>
          <p:cNvSpPr/>
          <p:nvPr/>
        </p:nvSpPr>
        <p:spPr>
          <a:xfrm>
            <a:off x="10864678" y="779963"/>
            <a:ext cx="1234837" cy="263313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p:cNvPicPr>
            <a:picLocks noChangeAspect="1"/>
          </p:cNvPicPr>
          <p:nvPr/>
        </p:nvPicPr>
        <p:blipFill>
          <a:blip r:embed="rId5"/>
          <a:stretch>
            <a:fillRect/>
          </a:stretch>
        </p:blipFill>
        <p:spPr>
          <a:xfrm rot="5400000">
            <a:off x="501337" y="4781031"/>
            <a:ext cx="1575633" cy="2578308"/>
          </a:xfrm>
          <a:prstGeom prst="rect">
            <a:avLst/>
          </a:prstGeom>
        </p:spPr>
      </p:pic>
      <p:pic>
        <p:nvPicPr>
          <p:cNvPr id="15" name="Afbeelding 14"/>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r="14215" b="38690"/>
          <a:stretch/>
        </p:blipFill>
        <p:spPr>
          <a:xfrm rot="396697">
            <a:off x="376141" y="635608"/>
            <a:ext cx="7102964" cy="3541996"/>
          </a:xfrm>
          <a:prstGeom prst="rect">
            <a:avLst/>
          </a:prstGeom>
        </p:spPr>
      </p:pic>
      <p:sp>
        <p:nvSpPr>
          <p:cNvPr id="17" name="Tekstvak 16"/>
          <p:cNvSpPr txBox="1"/>
          <p:nvPr/>
        </p:nvSpPr>
        <p:spPr>
          <a:xfrm>
            <a:off x="1206676" y="1086123"/>
            <a:ext cx="5114907" cy="1938992"/>
          </a:xfrm>
          <a:prstGeom prst="rect">
            <a:avLst/>
          </a:prstGeom>
          <a:noFill/>
        </p:spPr>
        <p:txBody>
          <a:bodyPr wrap="square" rtlCol="0">
            <a:spAutoFit/>
          </a:bodyPr>
          <a:lstStyle/>
          <a:p>
            <a:pPr algn="ctr"/>
            <a:r>
              <a:rPr lang="nl-NL" sz="3000" dirty="0"/>
              <a:t>Kan er een link zijn tussen de papa van Toon die graag nieuwe ski’s wil kopen en de reclame die Toon krijgt?</a:t>
            </a:r>
            <a:endParaRPr lang="nl-BE" sz="3000" dirty="0"/>
          </a:p>
        </p:txBody>
      </p:sp>
      <p:pic>
        <p:nvPicPr>
          <p:cNvPr id="8" name="Afbeelding 7"/>
          <p:cNvPicPr>
            <a:picLocks noChangeAspect="1"/>
          </p:cNvPicPr>
          <p:nvPr/>
        </p:nvPicPr>
        <p:blipFill>
          <a:blip r:embed="rId8"/>
          <a:stretch>
            <a:fillRect/>
          </a:stretch>
        </p:blipFill>
        <p:spPr>
          <a:xfrm>
            <a:off x="1746060" y="3413096"/>
            <a:ext cx="1010825" cy="2193865"/>
          </a:xfrm>
          <a:prstGeom prst="rect">
            <a:avLst/>
          </a:prstGeom>
        </p:spPr>
      </p:pic>
    </p:spTree>
    <p:extLst>
      <p:ext uri="{BB962C8B-B14F-4D97-AF65-F5344CB8AC3E}">
        <p14:creationId xmlns:p14="http://schemas.microsoft.com/office/powerpoint/2010/main" val="1149812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186" y="531813"/>
            <a:ext cx="3411613" cy="6048290"/>
          </a:xfrm>
        </p:spPr>
      </p:pic>
      <p:sp>
        <p:nvSpPr>
          <p:cNvPr id="6" name="Rechthoek 5"/>
          <p:cNvSpPr/>
          <p:nvPr/>
        </p:nvSpPr>
        <p:spPr>
          <a:xfrm>
            <a:off x="2184401" y="5046133"/>
            <a:ext cx="541866" cy="28786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p:cNvPicPr>
            <a:picLocks noChangeAspect="1"/>
          </p:cNvPicPr>
          <p:nvPr/>
        </p:nvPicPr>
        <p:blipFill>
          <a:blip r:embed="rId4"/>
          <a:stretch>
            <a:fillRect/>
          </a:stretch>
        </p:blipFill>
        <p:spPr>
          <a:xfrm>
            <a:off x="4233113" y="531813"/>
            <a:ext cx="7783981" cy="6196633"/>
          </a:xfrm>
          <a:prstGeom prst="rect">
            <a:avLst/>
          </a:prstGeom>
        </p:spPr>
      </p:pic>
      <p:sp>
        <p:nvSpPr>
          <p:cNvPr id="12" name="Rechthoek 11"/>
          <p:cNvSpPr/>
          <p:nvPr/>
        </p:nvSpPr>
        <p:spPr>
          <a:xfrm>
            <a:off x="5689596" y="6333067"/>
            <a:ext cx="423333" cy="17930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2373305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cookiemon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7" y="3694344"/>
            <a:ext cx="2824692" cy="3163656"/>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a:spLocks noGrp="1"/>
          </p:cNvSpPr>
          <p:nvPr>
            <p:ph type="title"/>
          </p:nvPr>
        </p:nvSpPr>
        <p:spPr>
          <a:xfrm>
            <a:off x="659635" y="975036"/>
            <a:ext cx="3293533" cy="1325563"/>
          </a:xfrm>
        </p:spPr>
        <p:txBody>
          <a:bodyPr>
            <a:noAutofit/>
          </a:bodyPr>
          <a:lstStyle/>
          <a:p>
            <a:r>
              <a:rPr lang="nl-NL" sz="4500" b="1" dirty="0">
                <a:ln/>
                <a:pattFill prst="dkUpDiag">
                  <a:fgClr>
                    <a:schemeClr val="bg1">
                      <a:lumMod val="50000"/>
                    </a:schemeClr>
                  </a:fgClr>
                  <a:bgClr>
                    <a:schemeClr val="tx1">
                      <a:lumMod val="75000"/>
                      <a:lumOff val="25000"/>
                    </a:schemeClr>
                  </a:bgClr>
                </a:pattFill>
                <a:latin typeface="+mn-lt"/>
              </a:rPr>
              <a:t>Cookies</a:t>
            </a:r>
            <a:br>
              <a:rPr lang="nl-NL" sz="4500" b="1" dirty="0">
                <a:ln/>
                <a:pattFill prst="dkUpDiag">
                  <a:fgClr>
                    <a:schemeClr val="bg1">
                      <a:lumMod val="50000"/>
                    </a:schemeClr>
                  </a:fgClr>
                  <a:bgClr>
                    <a:schemeClr val="tx1">
                      <a:lumMod val="75000"/>
                      <a:lumOff val="25000"/>
                    </a:schemeClr>
                  </a:bgClr>
                </a:pattFill>
                <a:latin typeface="+mn-lt"/>
              </a:rPr>
            </a:br>
            <a:r>
              <a:rPr lang="nl-NL" sz="4500" b="1" dirty="0">
                <a:ln/>
                <a:pattFill prst="dkUpDiag">
                  <a:fgClr>
                    <a:schemeClr val="bg1">
                      <a:lumMod val="50000"/>
                    </a:schemeClr>
                  </a:fgClr>
                  <a:bgClr>
                    <a:schemeClr val="tx1">
                      <a:lumMod val="75000"/>
                      <a:lumOff val="25000"/>
                    </a:schemeClr>
                  </a:bgClr>
                </a:pattFill>
                <a:latin typeface="+mn-lt"/>
              </a:rPr>
              <a:t>mmm...</a:t>
            </a:r>
            <a:endParaRPr lang="nl-BE" sz="4500" b="1" dirty="0">
              <a:ln/>
              <a:pattFill prst="dkUpDiag">
                <a:fgClr>
                  <a:schemeClr val="bg1">
                    <a:lumMod val="50000"/>
                  </a:schemeClr>
                </a:fgClr>
                <a:bgClr>
                  <a:schemeClr val="tx1">
                    <a:lumMod val="75000"/>
                    <a:lumOff val="25000"/>
                  </a:schemeClr>
                </a:bgClr>
              </a:pattFill>
              <a:latin typeface="+mn-lt"/>
            </a:endParaRPr>
          </a:p>
        </p:txBody>
      </p:sp>
      <p:pic>
        <p:nvPicPr>
          <p:cNvPr id="3" name="Cooki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09888" y="1238193"/>
            <a:ext cx="7277100" cy="5486400"/>
          </a:xfrm>
          <a:prstGeom prst="rect">
            <a:avLst/>
          </a:prstGeom>
        </p:spPr>
      </p:pic>
      <p:sp>
        <p:nvSpPr>
          <p:cNvPr id="11" name="Rechthoek 10"/>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p:cNvSpPr txBox="1"/>
          <p:nvPr/>
        </p:nvSpPr>
        <p:spPr>
          <a:xfrm>
            <a:off x="10576224" y="337360"/>
            <a:ext cx="1331244" cy="646331"/>
          </a:xfrm>
          <a:prstGeom prst="rect">
            <a:avLst/>
          </a:prstGeom>
          <a:noFill/>
        </p:spPr>
        <p:txBody>
          <a:bodyPr wrap="square" rtlCol="0">
            <a:spAutoFit/>
          </a:bodyPr>
          <a:lstStyle/>
          <a:p>
            <a:pPr algn="ctr"/>
            <a:r>
              <a:rPr lang="nl-NL" b="1" dirty="0" smtClean="0">
                <a:solidFill>
                  <a:srgbClr val="05333F"/>
                </a:solidFill>
              </a:rPr>
              <a:t>Denk aan </a:t>
            </a:r>
          </a:p>
          <a:p>
            <a:pPr algn="ctr"/>
            <a:r>
              <a:rPr lang="nl-NL" b="1" dirty="0" smtClean="0">
                <a:solidFill>
                  <a:srgbClr val="05333F"/>
                </a:solidFill>
              </a:rPr>
              <a:t>mij!</a:t>
            </a:r>
            <a:endParaRPr lang="nl-BE" b="1" dirty="0">
              <a:solidFill>
                <a:srgbClr val="05333F"/>
              </a:solidFill>
            </a:endParaRPr>
          </a:p>
        </p:txBody>
      </p:sp>
      <p:pic>
        <p:nvPicPr>
          <p:cNvPr id="13" name="Picture 2" descr="Afbeeldingsresultaat voor pritt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5339" y="163985"/>
            <a:ext cx="1136071" cy="1185466"/>
          </a:xfrm>
          <a:prstGeom prst="rect">
            <a:avLst/>
          </a:prstGeom>
          <a:noFill/>
          <a:extLst>
            <a:ext uri="{909E8E84-426E-40DD-AFC4-6F175D3DCCD1}">
              <a14:hiddenFill xmlns:a14="http://schemas.microsoft.com/office/drawing/2010/main">
                <a:solidFill>
                  <a:srgbClr val="FFFFFF"/>
                </a:solidFill>
              </a14:hiddenFill>
            </a:ext>
          </a:extLst>
        </p:spPr>
      </p:pic>
      <p:sp>
        <p:nvSpPr>
          <p:cNvPr id="14" name="Ovale toelichting 13"/>
          <p:cNvSpPr/>
          <p:nvPr/>
        </p:nvSpPr>
        <p:spPr>
          <a:xfrm>
            <a:off x="10358993" y="25680"/>
            <a:ext cx="1756986" cy="1074208"/>
          </a:xfrm>
          <a:prstGeom prst="wedgeEllipseCallout">
            <a:avLst>
              <a:gd name="adj1" fmla="val -69021"/>
              <a:gd name="adj2" fmla="val -11588"/>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2" name="Wolkvormige toelichting 1"/>
          <p:cNvSpPr/>
          <p:nvPr/>
        </p:nvSpPr>
        <p:spPr>
          <a:xfrm>
            <a:off x="272935" y="231494"/>
            <a:ext cx="2997843" cy="2812648"/>
          </a:xfrm>
          <a:prstGeom prst="cloudCallout">
            <a:avLst>
              <a:gd name="adj1" fmla="val -24694"/>
              <a:gd name="adj2" fmla="val 7155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283534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3477718" y="814342"/>
            <a:ext cx="3946914" cy="5720433"/>
          </a:xfrm>
          <a:prstGeom prst="rect">
            <a:avLst/>
          </a:prstGeom>
        </p:spPr>
      </p:pic>
      <p:pic>
        <p:nvPicPr>
          <p:cNvPr id="11" name="Afbeelding 10"/>
          <p:cNvPicPr>
            <a:picLocks noChangeAspect="1"/>
          </p:cNvPicPr>
          <p:nvPr/>
        </p:nvPicPr>
        <p:blipFill>
          <a:blip r:embed="rId4"/>
          <a:stretch>
            <a:fillRect/>
          </a:stretch>
        </p:blipFill>
        <p:spPr>
          <a:xfrm>
            <a:off x="7655239" y="756066"/>
            <a:ext cx="3965710" cy="5778709"/>
          </a:xfrm>
          <a:prstGeom prst="rect">
            <a:avLst/>
          </a:prstGeom>
        </p:spPr>
      </p:pic>
      <p:sp>
        <p:nvSpPr>
          <p:cNvPr id="12" name="PIJL-OMLAAG 11"/>
          <p:cNvSpPr/>
          <p:nvPr/>
        </p:nvSpPr>
        <p:spPr>
          <a:xfrm>
            <a:off x="6340839" y="3882452"/>
            <a:ext cx="374754" cy="6595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
        <p:nvSpPr>
          <p:cNvPr id="14" name="PIJL-OMLAAG 13"/>
          <p:cNvSpPr/>
          <p:nvPr/>
        </p:nvSpPr>
        <p:spPr>
          <a:xfrm rot="12810086">
            <a:off x="7146743" y="3047416"/>
            <a:ext cx="374754" cy="249340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
        <p:nvSpPr>
          <p:cNvPr id="15" name="PIJL-OMLAAG 14"/>
          <p:cNvSpPr/>
          <p:nvPr/>
        </p:nvSpPr>
        <p:spPr>
          <a:xfrm>
            <a:off x="11003145" y="3552668"/>
            <a:ext cx="374754" cy="6595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
        <p:nvSpPr>
          <p:cNvPr id="8" name="Rechthoek 7"/>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kstvak 1"/>
          <p:cNvSpPr txBox="1"/>
          <p:nvPr/>
        </p:nvSpPr>
        <p:spPr>
          <a:xfrm>
            <a:off x="145285" y="989351"/>
            <a:ext cx="1843790" cy="630942"/>
          </a:xfrm>
          <a:prstGeom prst="rect">
            <a:avLst/>
          </a:prstGeom>
          <a:noFill/>
        </p:spPr>
        <p:txBody>
          <a:bodyPr wrap="square" rtlCol="0">
            <a:spAutoFit/>
          </a:bodyPr>
          <a:lstStyle/>
          <a:p>
            <a:r>
              <a:rPr lang="nl-NL" sz="3500" b="1" dirty="0" smtClean="0"/>
              <a:t>VOOR</a:t>
            </a:r>
            <a:endParaRPr lang="nl-BE" sz="3500" b="1" dirty="0"/>
          </a:p>
        </p:txBody>
      </p:sp>
      <p:sp>
        <p:nvSpPr>
          <p:cNvPr id="13" name="Tekstvak 12"/>
          <p:cNvSpPr txBox="1"/>
          <p:nvPr/>
        </p:nvSpPr>
        <p:spPr>
          <a:xfrm>
            <a:off x="1169233" y="1684320"/>
            <a:ext cx="1843790" cy="630942"/>
          </a:xfrm>
          <a:prstGeom prst="rect">
            <a:avLst/>
          </a:prstGeom>
          <a:noFill/>
        </p:spPr>
        <p:txBody>
          <a:bodyPr wrap="square" rtlCol="0">
            <a:spAutoFit/>
          </a:bodyPr>
          <a:lstStyle/>
          <a:p>
            <a:r>
              <a:rPr lang="nl-NL" sz="3500" b="1" dirty="0" smtClean="0"/>
              <a:t>TEGEN</a:t>
            </a:r>
            <a:endParaRPr lang="nl-BE" sz="3500" b="1" dirty="0"/>
          </a:p>
        </p:txBody>
      </p:sp>
      <p:cxnSp>
        <p:nvCxnSpPr>
          <p:cNvPr id="5" name="Rechte verbindingslijn 4"/>
          <p:cNvCxnSpPr/>
          <p:nvPr/>
        </p:nvCxnSpPr>
        <p:spPr>
          <a:xfrm flipV="1">
            <a:off x="704538" y="1172621"/>
            <a:ext cx="1139252" cy="1049311"/>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6" name="Afbeelding 15"/>
          <p:cNvPicPr>
            <a:picLocks noChangeAspect="1"/>
          </p:cNvPicPr>
          <p:nvPr/>
        </p:nvPicPr>
        <p:blipFill>
          <a:blip r:embed="rId5"/>
          <a:stretch>
            <a:fillRect/>
          </a:stretch>
        </p:blipFill>
        <p:spPr>
          <a:xfrm rot="5400000">
            <a:off x="501337" y="4781031"/>
            <a:ext cx="1575633" cy="2578308"/>
          </a:xfrm>
          <a:prstGeom prst="rect">
            <a:avLst/>
          </a:prstGeom>
        </p:spPr>
      </p:pic>
    </p:spTree>
    <p:extLst>
      <p:ext uri="{BB962C8B-B14F-4D97-AF65-F5344CB8AC3E}">
        <p14:creationId xmlns:p14="http://schemas.microsoft.com/office/powerpoint/2010/main" val="33652452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kstvak 2"/>
          <p:cNvSpPr txBox="1"/>
          <p:nvPr/>
        </p:nvSpPr>
        <p:spPr>
          <a:xfrm>
            <a:off x="3526054" y="412385"/>
            <a:ext cx="5029200" cy="646331"/>
          </a:xfrm>
          <a:prstGeom prst="rect">
            <a:avLst/>
          </a:prstGeom>
          <a:noFill/>
        </p:spPr>
        <p:txBody>
          <a:bodyPr wrap="square" rtlCol="0">
            <a:spAutoFit/>
          </a:bodyPr>
          <a:lstStyle/>
          <a:p>
            <a:pPr algn="ctr"/>
            <a:r>
              <a:rPr lang="nl-BE" sz="3600" b="1" dirty="0" smtClean="0"/>
              <a:t>THUIS</a:t>
            </a:r>
            <a:endParaRPr lang="nl-BE" sz="3500" b="1" dirty="0"/>
          </a:p>
        </p:txBody>
      </p:sp>
    </p:spTree>
    <p:extLst>
      <p:ext uri="{BB962C8B-B14F-4D97-AF65-F5344CB8AC3E}">
        <p14:creationId xmlns:p14="http://schemas.microsoft.com/office/powerpoint/2010/main" val="33251258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8" name="Tijdelijke aanduiding voor inhoud 7"/>
          <p:cNvGraphicFramePr>
            <a:graphicFrameLocks noGrp="1"/>
          </p:cNvGraphicFramePr>
          <p:nvPr>
            <p:ph idx="1"/>
            <p:extLst>
              <p:ext uri="{D42A27DB-BD31-4B8C-83A1-F6EECF244321}">
                <p14:modId xmlns:p14="http://schemas.microsoft.com/office/powerpoint/2010/main" val="4058950024"/>
              </p:ext>
            </p:extLst>
          </p:nvPr>
        </p:nvGraphicFramePr>
        <p:xfrm>
          <a:off x="278967" y="1675670"/>
          <a:ext cx="11074832" cy="4412774"/>
        </p:xfrm>
        <a:graphic>
          <a:graphicData uri="http://schemas.openxmlformats.org/drawingml/2006/table">
            <a:tbl>
              <a:tblPr firstRow="1" bandRow="1">
                <a:tableStyleId>{5C22544A-7EE6-4342-B048-85BDC9FD1C3A}</a:tableStyleId>
              </a:tblPr>
              <a:tblGrid>
                <a:gridCol w="5537416">
                  <a:extLst>
                    <a:ext uri="{9D8B030D-6E8A-4147-A177-3AD203B41FA5}">
                      <a16:colId xmlns="" xmlns:a16="http://schemas.microsoft.com/office/drawing/2014/main" xmlns:mv="urn:schemas-microsoft-com:mac:vml" xmlns:mc="http://schemas.openxmlformats.org/markup-compatibility/2006" val="20000"/>
                    </a:ext>
                  </a:extLst>
                </a:gridCol>
                <a:gridCol w="5537416">
                  <a:extLst>
                    <a:ext uri="{9D8B030D-6E8A-4147-A177-3AD203B41FA5}">
                      <a16:colId xmlns="" xmlns:a16="http://schemas.microsoft.com/office/drawing/2014/main" xmlns:mv="urn:schemas-microsoft-com:mac:vml" xmlns:mc="http://schemas.openxmlformats.org/markup-compatibility/2006" val="20001"/>
                    </a:ext>
                  </a:extLst>
                </a:gridCol>
              </a:tblGrid>
              <a:tr h="446057">
                <a:tc>
                  <a:txBody>
                    <a:bodyPr/>
                    <a:lstStyle/>
                    <a:p>
                      <a:pPr algn="ctr"/>
                      <a:r>
                        <a:rPr lang="nl-NL" sz="2200" dirty="0" smtClean="0"/>
                        <a:t>Infomercial (Vacansoleil)</a:t>
                      </a:r>
                      <a:endParaRPr lang="nl-BE" sz="2200" dirty="0"/>
                    </a:p>
                  </a:txBody>
                  <a:tcPr>
                    <a:solidFill>
                      <a:srgbClr val="008080"/>
                    </a:solidFill>
                  </a:tcPr>
                </a:tc>
                <a:tc>
                  <a:txBody>
                    <a:bodyPr/>
                    <a:lstStyle/>
                    <a:p>
                      <a:pPr algn="ctr"/>
                      <a:r>
                        <a:rPr lang="nl-NL" sz="2200" dirty="0"/>
                        <a:t>Klassieke </a:t>
                      </a:r>
                      <a:r>
                        <a:rPr lang="nl-NL" sz="2200" dirty="0" smtClean="0"/>
                        <a:t>televisiespot (Senseo)</a:t>
                      </a:r>
                      <a:endParaRPr lang="nl-BE" sz="2200" dirty="0"/>
                    </a:p>
                  </a:txBody>
                  <a:tcPr>
                    <a:solidFill>
                      <a:srgbClr val="008080"/>
                    </a:solidFill>
                  </a:tcPr>
                </a:tc>
                <a:extLst>
                  <a:ext uri="{0D108BD9-81ED-4DB2-BD59-A6C34878D82A}">
                    <a16:rowId xmlns="" xmlns:a16="http://schemas.microsoft.com/office/drawing/2014/main" xmlns:mv="urn:schemas-microsoft-com:mac:vml" xmlns:mc="http://schemas.openxmlformats.org/markup-compatibility/2006" val="10000"/>
                  </a:ext>
                </a:extLst>
              </a:tr>
              <a:tr h="3966717">
                <a:tc>
                  <a:txBody>
                    <a:bodyPr/>
                    <a:lstStyle/>
                    <a:p>
                      <a:pPr marL="285750" marR="0" lvl="0" indent="-285750" algn="l" defTabSz="914400" rtl="0" eaLnBrk="1" fontAlgn="auto" latinLnBrk="0" hangingPunct="1">
                        <a:lnSpc>
                          <a:spcPct val="150000"/>
                        </a:lnSpc>
                        <a:spcBef>
                          <a:spcPts val="0"/>
                        </a:spcBef>
                        <a:spcAft>
                          <a:spcPts val="0"/>
                        </a:spcAft>
                        <a:buClr>
                          <a:srgbClr val="05333F"/>
                        </a:buClr>
                        <a:buSzTx/>
                        <a:buFont typeface="Wingdings" panose="05000000000000000000" pitchFamily="2" charset="2"/>
                        <a:buChar char="v"/>
                        <a:tabLst/>
                        <a:defRPr/>
                      </a:pPr>
                      <a:r>
                        <a:rPr lang="nl-NL" sz="2200" b="0" dirty="0" smtClean="0"/>
                        <a:t>Duur: 3 tot 60 minuten.</a:t>
                      </a:r>
                      <a:endParaRPr lang="nl-NL" sz="2200" baseline="0" dirty="0"/>
                    </a:p>
                    <a:p>
                      <a:pPr marL="285750" marR="0" lvl="0" indent="-285750" algn="l" defTabSz="914400" rtl="0" eaLnBrk="1" fontAlgn="auto" latinLnBrk="0" hangingPunct="1">
                        <a:lnSpc>
                          <a:spcPct val="150000"/>
                        </a:lnSpc>
                        <a:spcBef>
                          <a:spcPts val="0"/>
                        </a:spcBef>
                        <a:spcAft>
                          <a:spcPts val="0"/>
                        </a:spcAft>
                        <a:buClr>
                          <a:srgbClr val="05333F"/>
                        </a:buClr>
                        <a:buSzTx/>
                        <a:buFont typeface="Wingdings" panose="05000000000000000000" pitchFamily="2" charset="2"/>
                        <a:buChar char="v"/>
                        <a:tabLst/>
                        <a:defRPr/>
                      </a:pPr>
                      <a:r>
                        <a:rPr lang="nl-NL" sz="2200" b="0" dirty="0"/>
                        <a:t>Doel? </a:t>
                      </a:r>
                      <a:r>
                        <a:rPr lang="nl-NL" sz="2200" dirty="0"/>
                        <a:t>Overtuigen door het geven van extra </a:t>
                      </a:r>
                      <a:r>
                        <a:rPr lang="nl-NL" sz="2200" b="1" dirty="0"/>
                        <a:t>informatie</a:t>
                      </a:r>
                    </a:p>
                    <a:p>
                      <a:pPr marL="285750" marR="0" lvl="0" indent="-285750" algn="l" defTabSz="914400" rtl="0" eaLnBrk="1" fontAlgn="auto" latinLnBrk="0" hangingPunct="1">
                        <a:lnSpc>
                          <a:spcPct val="150000"/>
                        </a:lnSpc>
                        <a:spcBef>
                          <a:spcPts val="0"/>
                        </a:spcBef>
                        <a:spcAft>
                          <a:spcPts val="0"/>
                        </a:spcAft>
                        <a:buClr>
                          <a:srgbClr val="05333F"/>
                        </a:buClr>
                        <a:buSzTx/>
                        <a:buFont typeface="Wingdings" panose="05000000000000000000" pitchFamily="2" charset="2"/>
                        <a:buChar char="v"/>
                        <a:tabLst/>
                        <a:defRPr/>
                      </a:pPr>
                      <a:r>
                        <a:rPr lang="nl-NL" sz="2200" u="sng" dirty="0" smtClean="0"/>
                        <a:t>Voorbeeld Vacansoleil</a:t>
                      </a:r>
                      <a:r>
                        <a:rPr lang="nl-NL" sz="2200" dirty="0" smtClean="0"/>
                        <a:t>: Een filmpje waarin kinderen vertellen over hun vakantie op een</a:t>
                      </a:r>
                      <a:r>
                        <a:rPr lang="nl-NL" sz="2200" baseline="0" dirty="0" smtClean="0"/>
                        <a:t> camping in Frankrijk</a:t>
                      </a:r>
                      <a:r>
                        <a:rPr lang="nl-NL" sz="2200" dirty="0" smtClean="0"/>
                        <a:t> </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nl-BE" sz="2200" dirty="0"/>
                    </a:p>
                  </a:txBody>
                  <a:tcPr>
                    <a:solidFill>
                      <a:schemeClr val="bg1"/>
                    </a:solidFill>
                  </a:tcPr>
                </a:tc>
                <a:tc>
                  <a:txBody>
                    <a:bodyPr/>
                    <a:lstStyle/>
                    <a:p>
                      <a:pPr marL="285750" marR="0" lvl="0" indent="-285750" algn="l" defTabSz="914400" rtl="0" eaLnBrk="1" fontAlgn="auto" latinLnBrk="0" hangingPunct="1">
                        <a:lnSpc>
                          <a:spcPct val="150000"/>
                        </a:lnSpc>
                        <a:spcBef>
                          <a:spcPts val="0"/>
                        </a:spcBef>
                        <a:spcAft>
                          <a:spcPts val="0"/>
                        </a:spcAft>
                        <a:buClr>
                          <a:srgbClr val="05333F"/>
                        </a:buClr>
                        <a:buSzTx/>
                        <a:buFont typeface="Wingdings" panose="05000000000000000000" pitchFamily="2" charset="2"/>
                        <a:buChar char="v"/>
                        <a:tabLst/>
                        <a:defRPr/>
                      </a:pPr>
                      <a:r>
                        <a:rPr lang="nl-NL" sz="2200" dirty="0" smtClean="0"/>
                        <a:t>Duur: Minder dan </a:t>
                      </a:r>
                      <a:r>
                        <a:rPr lang="nl-NL" sz="2200" dirty="0"/>
                        <a:t>30 </a:t>
                      </a:r>
                      <a:r>
                        <a:rPr lang="nl-NL" sz="2200" dirty="0" smtClean="0"/>
                        <a:t>seconden.</a:t>
                      </a:r>
                      <a:endParaRPr lang="nl-NL" sz="2200" dirty="0"/>
                    </a:p>
                    <a:p>
                      <a:pPr marL="285750" marR="0" lvl="0" indent="-285750" algn="l" defTabSz="914400" rtl="0" eaLnBrk="1" fontAlgn="auto" latinLnBrk="0" hangingPunct="1">
                        <a:lnSpc>
                          <a:spcPct val="150000"/>
                        </a:lnSpc>
                        <a:spcBef>
                          <a:spcPts val="0"/>
                        </a:spcBef>
                        <a:spcAft>
                          <a:spcPts val="0"/>
                        </a:spcAft>
                        <a:buClr>
                          <a:srgbClr val="05333F"/>
                        </a:buClr>
                        <a:buSzTx/>
                        <a:buFont typeface="Wingdings" panose="05000000000000000000" pitchFamily="2" charset="2"/>
                        <a:buChar char="v"/>
                        <a:tabLst/>
                        <a:defRPr/>
                      </a:pPr>
                      <a:r>
                        <a:rPr lang="nl-NL" sz="2200" kern="1200" dirty="0" smtClean="0">
                          <a:solidFill>
                            <a:schemeClr val="dk1"/>
                          </a:solidFill>
                          <a:latin typeface="+mn-lt"/>
                          <a:ea typeface="+mn-ea"/>
                          <a:cs typeface="+mn-cs"/>
                        </a:rPr>
                        <a:t>Ook te zien op bijvoorbeeld YouTube vlak voor het filmpje dat je eigenlijk wil kijken.</a:t>
                      </a:r>
                      <a:endParaRPr lang="nl-NL" sz="2200" kern="1200" dirty="0">
                        <a:solidFill>
                          <a:schemeClr val="dk1"/>
                        </a:solidFill>
                        <a:latin typeface="+mn-lt"/>
                        <a:ea typeface="+mn-ea"/>
                        <a:cs typeface="+mn-cs"/>
                      </a:endParaRPr>
                    </a:p>
                    <a:p>
                      <a:pPr marL="0" indent="0">
                        <a:lnSpc>
                          <a:spcPct val="150000"/>
                        </a:lnSpc>
                        <a:buFont typeface="Wingdings" panose="05000000000000000000" pitchFamily="2" charset="2"/>
                        <a:buNone/>
                      </a:pPr>
                      <a:endParaRPr lang="nl-NL" dirty="0"/>
                    </a:p>
                  </a:txBody>
                  <a:tcPr>
                    <a:solidFill>
                      <a:schemeClr val="bg1"/>
                    </a:solidFill>
                  </a:tcPr>
                </a:tc>
                <a:extLst>
                  <a:ext uri="{0D108BD9-81ED-4DB2-BD59-A6C34878D82A}">
                    <a16:rowId xmlns="" xmlns:a16="http://schemas.microsoft.com/office/drawing/2014/main" xmlns:mv="urn:schemas-microsoft-com:mac:vml" xmlns:mc="http://schemas.openxmlformats.org/markup-compatibility/2006" val="10001"/>
                  </a:ext>
                </a:extLst>
              </a:tr>
            </a:tbl>
          </a:graphicData>
        </a:graphic>
      </p:graphicFrame>
      <p:pic>
        <p:nvPicPr>
          <p:cNvPr id="9" name="Afbeelding 8" descr="Afbeeldingsresultaat voor vacansoleil"/>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826" y="5198879"/>
            <a:ext cx="2877029" cy="1237026"/>
          </a:xfrm>
          <a:prstGeom prst="rect">
            <a:avLst/>
          </a:prstGeom>
          <a:noFill/>
          <a:ln>
            <a:noFill/>
          </a:ln>
        </p:spPr>
      </p:pic>
      <p:sp>
        <p:nvSpPr>
          <p:cNvPr id="14" name="Titel 1"/>
          <p:cNvSpPr txBox="1">
            <a:spLocks/>
          </p:cNvSpPr>
          <p:nvPr/>
        </p:nvSpPr>
        <p:spPr>
          <a:xfrm>
            <a:off x="690352" y="2686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smtClean="0">
                <a:latin typeface="+mn-lt"/>
              </a:rPr>
              <a:t>Reclame op televisie</a:t>
            </a:r>
            <a:endParaRPr lang="nl-BE" b="1" dirty="0">
              <a:latin typeface="+mn-lt"/>
            </a:endParaRPr>
          </a:p>
        </p:txBody>
      </p:sp>
      <p:sp>
        <p:nvSpPr>
          <p:cNvPr id="15" name="10-puntige ster 14"/>
          <p:cNvSpPr/>
          <p:nvPr/>
        </p:nvSpPr>
        <p:spPr>
          <a:xfrm>
            <a:off x="174235" y="658396"/>
            <a:ext cx="486137" cy="486137"/>
          </a:xfrm>
          <a:prstGeom prst="star1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1</a:t>
            </a:r>
            <a:endParaRPr lang="nl-BE" b="1" dirty="0"/>
          </a:p>
        </p:txBody>
      </p:sp>
      <p:sp>
        <p:nvSpPr>
          <p:cNvPr id="16" name="Tekstvak 15"/>
          <p:cNvSpPr txBox="1"/>
          <p:nvPr/>
        </p:nvSpPr>
        <p:spPr>
          <a:xfrm>
            <a:off x="10576224" y="337360"/>
            <a:ext cx="1331244" cy="646331"/>
          </a:xfrm>
          <a:prstGeom prst="rect">
            <a:avLst/>
          </a:prstGeom>
          <a:noFill/>
        </p:spPr>
        <p:txBody>
          <a:bodyPr wrap="square" rtlCol="0">
            <a:spAutoFit/>
          </a:bodyPr>
          <a:lstStyle/>
          <a:p>
            <a:pPr algn="ctr"/>
            <a:r>
              <a:rPr lang="nl-NL" b="1" dirty="0" smtClean="0">
                <a:solidFill>
                  <a:srgbClr val="05333F"/>
                </a:solidFill>
              </a:rPr>
              <a:t>Denk aan </a:t>
            </a:r>
          </a:p>
          <a:p>
            <a:pPr algn="ctr"/>
            <a:r>
              <a:rPr lang="nl-NL" b="1" dirty="0" smtClean="0">
                <a:solidFill>
                  <a:srgbClr val="05333F"/>
                </a:solidFill>
              </a:rPr>
              <a:t>mij!</a:t>
            </a:r>
            <a:endParaRPr lang="nl-BE" b="1" dirty="0">
              <a:solidFill>
                <a:srgbClr val="05333F"/>
              </a:solidFill>
            </a:endParaRPr>
          </a:p>
        </p:txBody>
      </p:sp>
      <p:pic>
        <p:nvPicPr>
          <p:cNvPr id="17" name="Picture 2" descr="Afbeeldingsresultaat voor prit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5339" y="163985"/>
            <a:ext cx="1136071" cy="1185466"/>
          </a:xfrm>
          <a:prstGeom prst="rect">
            <a:avLst/>
          </a:prstGeom>
          <a:noFill/>
          <a:extLst>
            <a:ext uri="{909E8E84-426E-40DD-AFC4-6F175D3DCCD1}">
              <a14:hiddenFill xmlns:a14="http://schemas.microsoft.com/office/drawing/2010/main">
                <a:solidFill>
                  <a:srgbClr val="FFFFFF"/>
                </a:solidFill>
              </a14:hiddenFill>
            </a:ext>
          </a:extLst>
        </p:spPr>
      </p:pic>
      <p:sp>
        <p:nvSpPr>
          <p:cNvPr id="18" name="Ovale toelichting 17"/>
          <p:cNvSpPr/>
          <p:nvPr/>
        </p:nvSpPr>
        <p:spPr>
          <a:xfrm>
            <a:off x="10358993" y="25680"/>
            <a:ext cx="1756986" cy="1074208"/>
          </a:xfrm>
          <a:prstGeom prst="wedgeEllipseCallout">
            <a:avLst>
              <a:gd name="adj1" fmla="val -69021"/>
              <a:gd name="adj2" fmla="val -11588"/>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pic>
        <p:nvPicPr>
          <p:cNvPr id="2" name="Afbeelding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7525" y="4361607"/>
            <a:ext cx="4486274" cy="2074298"/>
          </a:xfrm>
          <a:prstGeom prst="rect">
            <a:avLst/>
          </a:prstGeom>
        </p:spPr>
      </p:pic>
    </p:spTree>
    <p:extLst>
      <p:ext uri="{BB962C8B-B14F-4D97-AF65-F5344CB8AC3E}">
        <p14:creationId xmlns:p14="http://schemas.microsoft.com/office/powerpoint/2010/main" val="7423705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beeldingsresultaat voor product placement log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656748"/>
            <a:ext cx="2224885" cy="222488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a:blip r:embed="rId4"/>
          <a:stretch>
            <a:fillRect/>
          </a:stretch>
        </p:blipFill>
        <p:spPr>
          <a:xfrm>
            <a:off x="517905" y="4094754"/>
            <a:ext cx="3848714" cy="2239365"/>
          </a:xfrm>
          <a:prstGeom prst="rect">
            <a:avLst/>
          </a:prstGeom>
        </p:spPr>
      </p:pic>
      <p:sp>
        <p:nvSpPr>
          <p:cNvPr id="9" name="Explosie 1 8"/>
          <p:cNvSpPr/>
          <p:nvPr/>
        </p:nvSpPr>
        <p:spPr>
          <a:xfrm>
            <a:off x="3765884" y="3918531"/>
            <a:ext cx="516514" cy="717878"/>
          </a:xfrm>
          <a:prstGeom prst="irregularSeal1">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kstvak 1"/>
          <p:cNvSpPr txBox="1"/>
          <p:nvPr/>
        </p:nvSpPr>
        <p:spPr>
          <a:xfrm>
            <a:off x="5614056" y="1890522"/>
            <a:ext cx="6405530" cy="1446550"/>
          </a:xfrm>
          <a:prstGeom prst="rect">
            <a:avLst/>
          </a:prstGeom>
          <a:noFill/>
        </p:spPr>
        <p:txBody>
          <a:bodyPr wrap="square" rtlCol="0">
            <a:spAutoFit/>
          </a:bodyPr>
          <a:lstStyle/>
          <a:p>
            <a:pPr algn="ctr"/>
            <a:r>
              <a:rPr lang="nl-NL" sz="2200" dirty="0" smtClean="0"/>
              <a:t>MAAR WAT DOE JIJ ALS ER RECLAME IS TUSSEN PROGRAMMA’S? PYJAMA AANDOEN? DOORSPOELEN?</a:t>
            </a:r>
          </a:p>
          <a:p>
            <a:pPr algn="ctr"/>
            <a:r>
              <a:rPr lang="nl-NL" sz="2200" dirty="0" smtClean="0"/>
              <a:t>DAAROM WORDT STEEDS MEER GEBRUIK GEMAAKT VAN PP, WEET JIJ NOG WAT HET BETEKENT?</a:t>
            </a:r>
          </a:p>
        </p:txBody>
      </p:sp>
      <p:cxnSp>
        <p:nvCxnSpPr>
          <p:cNvPr id="6" name="Gekromde verbindingslijn 5"/>
          <p:cNvCxnSpPr>
            <a:stCxn id="9" idx="0"/>
          </p:cNvCxnSpPr>
          <p:nvPr/>
        </p:nvCxnSpPr>
        <p:spPr>
          <a:xfrm rot="16200000" flipV="1">
            <a:off x="2934453" y="2739839"/>
            <a:ext cx="1400799" cy="956585"/>
          </a:xfrm>
          <a:prstGeom prst="curvedConnector3">
            <a:avLst>
              <a:gd name="adj1" fmla="val 94710"/>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 name="Rechthoek 10"/>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tel 1"/>
          <p:cNvSpPr txBox="1">
            <a:spLocks/>
          </p:cNvSpPr>
          <p:nvPr/>
        </p:nvSpPr>
        <p:spPr>
          <a:xfrm>
            <a:off x="930196" y="3136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smtClean="0">
                <a:latin typeface="+mn-lt"/>
              </a:rPr>
              <a:t>Product placement</a:t>
            </a:r>
            <a:endParaRPr lang="nl-BE" b="1" dirty="0">
              <a:latin typeface="+mn-lt"/>
            </a:endParaRPr>
          </a:p>
        </p:txBody>
      </p:sp>
      <p:sp>
        <p:nvSpPr>
          <p:cNvPr id="13" name="10-puntige ster 12"/>
          <p:cNvSpPr/>
          <p:nvPr/>
        </p:nvSpPr>
        <p:spPr>
          <a:xfrm>
            <a:off x="414079" y="703366"/>
            <a:ext cx="486137" cy="486137"/>
          </a:xfrm>
          <a:prstGeom prst="star1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2</a:t>
            </a:r>
            <a:endParaRPr lang="nl-BE" b="1" dirty="0"/>
          </a:p>
        </p:txBody>
      </p:sp>
      <p:pic>
        <p:nvPicPr>
          <p:cNvPr id="4" name="Afbeelding 3"/>
          <p:cNvPicPr>
            <a:picLocks noChangeAspect="1"/>
          </p:cNvPicPr>
          <p:nvPr/>
        </p:nvPicPr>
        <p:blipFill rotWithShape="1">
          <a:blip r:embed="rId5"/>
          <a:srcRect b="6511"/>
          <a:stretch/>
        </p:blipFill>
        <p:spPr>
          <a:xfrm>
            <a:off x="9825626" y="4115112"/>
            <a:ext cx="1388177" cy="2690421"/>
          </a:xfrm>
          <a:prstGeom prst="rect">
            <a:avLst/>
          </a:prstGeom>
        </p:spPr>
      </p:pic>
      <p:pic>
        <p:nvPicPr>
          <p:cNvPr id="14" name="Afbeelding 13"/>
          <p:cNvPicPr>
            <a:picLocks noChangeAspect="1"/>
          </p:cNvPicPr>
          <p:nvPr/>
        </p:nvPicPr>
        <p:blipFill rotWithShape="1">
          <a:blip r:embed="rId6">
            <a:duotone>
              <a:prstClr val="black"/>
              <a:srgbClr val="008080">
                <a:tint val="45000"/>
                <a:satMod val="400000"/>
              </a:srgbClr>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r="14215" b="38690"/>
          <a:stretch/>
        </p:blipFill>
        <p:spPr>
          <a:xfrm rot="21203303" flipH="1">
            <a:off x="5265339" y="866739"/>
            <a:ext cx="7102964" cy="4319890"/>
          </a:xfrm>
          <a:prstGeom prst="rect">
            <a:avLst/>
          </a:prstGeom>
        </p:spPr>
      </p:pic>
    </p:spTree>
    <p:extLst>
      <p:ext uri="{BB962C8B-B14F-4D97-AF65-F5344CB8AC3E}">
        <p14:creationId xmlns:p14="http://schemas.microsoft.com/office/powerpoint/2010/main" val="25019979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7.static.flickr.com/6152/6181122063_620f3da1b3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714" y="1904938"/>
            <a:ext cx="4937845" cy="2743247"/>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p:nvPr/>
        </p:nvPicPr>
        <p:blipFill>
          <a:blip r:embed="rId4"/>
          <a:stretch>
            <a:fillRect/>
          </a:stretch>
        </p:blipFill>
        <p:spPr>
          <a:xfrm>
            <a:off x="1292647" y="1899986"/>
            <a:ext cx="4429656" cy="2748199"/>
          </a:xfrm>
          <a:prstGeom prst="rect">
            <a:avLst/>
          </a:prstGeom>
        </p:spPr>
      </p:pic>
      <p:sp>
        <p:nvSpPr>
          <p:cNvPr id="8" name="Ovaal 7"/>
          <p:cNvSpPr/>
          <p:nvPr/>
        </p:nvSpPr>
        <p:spPr>
          <a:xfrm>
            <a:off x="3436867" y="1837361"/>
            <a:ext cx="1651379" cy="47767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8"/>
          <p:cNvSpPr/>
          <p:nvPr/>
        </p:nvSpPr>
        <p:spPr>
          <a:xfrm>
            <a:off x="4262556" y="2377658"/>
            <a:ext cx="818866" cy="105087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Ovaal 9"/>
          <p:cNvSpPr/>
          <p:nvPr/>
        </p:nvSpPr>
        <p:spPr>
          <a:xfrm>
            <a:off x="1292647" y="2815620"/>
            <a:ext cx="949657" cy="47767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p:cNvSpPr/>
          <p:nvPr/>
        </p:nvSpPr>
        <p:spPr>
          <a:xfrm>
            <a:off x="6640277" y="3624316"/>
            <a:ext cx="929057" cy="28688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p:cNvPicPr>
            <a:picLocks noChangeAspect="1"/>
          </p:cNvPicPr>
          <p:nvPr/>
        </p:nvPicPr>
        <p:blipFill>
          <a:blip r:embed="rId5"/>
          <a:stretch>
            <a:fillRect/>
          </a:stretch>
        </p:blipFill>
        <p:spPr>
          <a:xfrm>
            <a:off x="4135588" y="4393859"/>
            <a:ext cx="3518411" cy="2345608"/>
          </a:xfrm>
          <a:prstGeom prst="rect">
            <a:avLst/>
          </a:prstGeom>
        </p:spPr>
      </p:pic>
      <p:sp>
        <p:nvSpPr>
          <p:cNvPr id="12" name="Ovaal 11"/>
          <p:cNvSpPr/>
          <p:nvPr/>
        </p:nvSpPr>
        <p:spPr>
          <a:xfrm>
            <a:off x="7039622" y="6197600"/>
            <a:ext cx="818866" cy="6604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tel 1"/>
          <p:cNvSpPr txBox="1">
            <a:spLocks/>
          </p:cNvSpPr>
          <p:nvPr/>
        </p:nvSpPr>
        <p:spPr>
          <a:xfrm>
            <a:off x="930196" y="3136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smtClean="0">
                <a:latin typeface="+mn-lt"/>
              </a:rPr>
              <a:t>Product placement</a:t>
            </a:r>
            <a:endParaRPr lang="nl-BE" b="1" dirty="0">
              <a:latin typeface="+mn-lt"/>
            </a:endParaRPr>
          </a:p>
        </p:txBody>
      </p:sp>
      <p:sp>
        <p:nvSpPr>
          <p:cNvPr id="16" name="10-puntige ster 15"/>
          <p:cNvSpPr/>
          <p:nvPr/>
        </p:nvSpPr>
        <p:spPr>
          <a:xfrm>
            <a:off x="414079" y="703366"/>
            <a:ext cx="486137" cy="486137"/>
          </a:xfrm>
          <a:prstGeom prst="star1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2</a:t>
            </a:r>
            <a:endParaRPr lang="nl-BE" b="1" dirty="0"/>
          </a:p>
        </p:txBody>
      </p:sp>
      <p:pic>
        <p:nvPicPr>
          <p:cNvPr id="17" name="Afbeelding 16"/>
          <p:cNvPicPr>
            <a:picLocks noChangeAspect="1"/>
          </p:cNvPicPr>
          <p:nvPr/>
        </p:nvPicPr>
        <p:blipFill>
          <a:blip r:embed="rId6"/>
          <a:stretch>
            <a:fillRect/>
          </a:stretch>
        </p:blipFill>
        <p:spPr>
          <a:xfrm rot="5400000">
            <a:off x="501337" y="4781031"/>
            <a:ext cx="1575633" cy="2578308"/>
          </a:xfrm>
          <a:prstGeom prst="rect">
            <a:avLst/>
          </a:prstGeom>
        </p:spPr>
      </p:pic>
    </p:spTree>
    <p:extLst>
      <p:ext uri="{BB962C8B-B14F-4D97-AF65-F5344CB8AC3E}">
        <p14:creationId xmlns:p14="http://schemas.microsoft.com/office/powerpoint/2010/main" val="48103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e toelichting 16"/>
          <p:cNvSpPr/>
          <p:nvPr/>
        </p:nvSpPr>
        <p:spPr>
          <a:xfrm>
            <a:off x="8680492" y="4591588"/>
            <a:ext cx="2800308" cy="1981345"/>
          </a:xfrm>
          <a:prstGeom prst="wedgeEllipseCallout">
            <a:avLst>
              <a:gd name="adj1" fmla="val -66782"/>
              <a:gd name="adj2" fmla="val -32265"/>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bg1"/>
                </a:solidFill>
              </a:rPr>
              <a:t>Nora krijgt geld voor het maken van deze </a:t>
            </a:r>
            <a:r>
              <a:rPr lang="nl-NL" sz="2000" b="1" dirty="0" smtClean="0">
                <a:solidFill>
                  <a:schemeClr val="bg1"/>
                </a:solidFill>
              </a:rPr>
              <a:t>video.</a:t>
            </a:r>
            <a:r>
              <a:rPr lang="nl-NL" b="1" dirty="0" smtClean="0">
                <a:solidFill>
                  <a:schemeClr val="tx1">
                    <a:lumMod val="50000"/>
                    <a:lumOff val="50000"/>
                  </a:schemeClr>
                </a:solidFill>
              </a:rPr>
              <a:t>.</a:t>
            </a:r>
            <a:endParaRPr lang="nl-BE" b="1" dirty="0">
              <a:solidFill>
                <a:schemeClr val="tx1">
                  <a:lumMod val="50000"/>
                  <a:lumOff val="50000"/>
                </a:schemeClr>
              </a:solidFill>
            </a:endParaRPr>
          </a:p>
        </p:txBody>
      </p:sp>
      <p:pic>
        <p:nvPicPr>
          <p:cNvPr id="3" name="Oreo Lick Ra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1233" y="1845732"/>
            <a:ext cx="7935600" cy="4228187"/>
          </a:xfrm>
          <a:prstGeom prst="rect">
            <a:avLst/>
          </a:prstGeom>
        </p:spPr>
      </p:pic>
      <p:sp>
        <p:nvSpPr>
          <p:cNvPr id="18" name="Ovale toelichting 17"/>
          <p:cNvSpPr/>
          <p:nvPr/>
        </p:nvSpPr>
        <p:spPr>
          <a:xfrm>
            <a:off x="8014752" y="1371600"/>
            <a:ext cx="4177247" cy="3219989"/>
          </a:xfrm>
          <a:prstGeom prst="wedgeEllipseCallout">
            <a:avLst>
              <a:gd name="adj1" fmla="val -60321"/>
              <a:gd name="adj2" fmla="val 2074"/>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bg1"/>
                </a:solidFill>
              </a:rPr>
              <a:t>Oreo heeft aan Nora gevraagd om deze challenge te doen omdat veel mensen haar volgen op YouTube. Zo verspreidt het nieuws dat er een nieuw Oreo-koekje is heel snel.</a:t>
            </a:r>
            <a:endParaRPr lang="nl-BE" sz="2000" b="1" dirty="0">
              <a:solidFill>
                <a:schemeClr val="bg1"/>
              </a:solidFill>
            </a:endParaRPr>
          </a:p>
        </p:txBody>
      </p:sp>
      <p:sp>
        <p:nvSpPr>
          <p:cNvPr id="11" name="Titel 1"/>
          <p:cNvSpPr txBox="1">
            <a:spLocks/>
          </p:cNvSpPr>
          <p:nvPr/>
        </p:nvSpPr>
        <p:spPr>
          <a:xfrm>
            <a:off x="930196" y="3136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smtClean="0">
                <a:latin typeface="+mn-lt"/>
              </a:rPr>
              <a:t>Reclame in Vlogs</a:t>
            </a:r>
            <a:endParaRPr lang="nl-BE" b="1" dirty="0">
              <a:latin typeface="+mn-lt"/>
            </a:endParaRPr>
          </a:p>
        </p:txBody>
      </p:sp>
      <p:sp>
        <p:nvSpPr>
          <p:cNvPr id="14" name="10-puntige ster 13"/>
          <p:cNvSpPr/>
          <p:nvPr/>
        </p:nvSpPr>
        <p:spPr>
          <a:xfrm>
            <a:off x="414079" y="703366"/>
            <a:ext cx="486137" cy="486137"/>
          </a:xfrm>
          <a:prstGeom prst="star1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3</a:t>
            </a:r>
            <a:endParaRPr lang="nl-BE" b="1" dirty="0"/>
          </a:p>
        </p:txBody>
      </p:sp>
      <p:sp>
        <p:nvSpPr>
          <p:cNvPr id="15" name="Rechthoek 14"/>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kstvak 15"/>
          <p:cNvSpPr txBox="1"/>
          <p:nvPr/>
        </p:nvSpPr>
        <p:spPr>
          <a:xfrm>
            <a:off x="10576224" y="337360"/>
            <a:ext cx="1331244" cy="646331"/>
          </a:xfrm>
          <a:prstGeom prst="rect">
            <a:avLst/>
          </a:prstGeom>
          <a:noFill/>
        </p:spPr>
        <p:txBody>
          <a:bodyPr wrap="square" rtlCol="0">
            <a:spAutoFit/>
          </a:bodyPr>
          <a:lstStyle/>
          <a:p>
            <a:pPr algn="ctr"/>
            <a:r>
              <a:rPr lang="nl-NL" b="1" dirty="0" smtClean="0">
                <a:solidFill>
                  <a:srgbClr val="05333F"/>
                </a:solidFill>
              </a:rPr>
              <a:t>Denk aan </a:t>
            </a:r>
          </a:p>
          <a:p>
            <a:pPr algn="ctr"/>
            <a:r>
              <a:rPr lang="nl-NL" b="1" dirty="0" smtClean="0">
                <a:solidFill>
                  <a:srgbClr val="05333F"/>
                </a:solidFill>
              </a:rPr>
              <a:t>mij!</a:t>
            </a:r>
            <a:endParaRPr lang="nl-BE" b="1" dirty="0">
              <a:solidFill>
                <a:srgbClr val="05333F"/>
              </a:solidFill>
            </a:endParaRPr>
          </a:p>
        </p:txBody>
      </p:sp>
      <p:pic>
        <p:nvPicPr>
          <p:cNvPr id="20" name="Picture 2" descr="Afbeeldingsresultaat voor pritt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5339" y="163985"/>
            <a:ext cx="1136071" cy="1185466"/>
          </a:xfrm>
          <a:prstGeom prst="rect">
            <a:avLst/>
          </a:prstGeom>
          <a:noFill/>
          <a:extLst>
            <a:ext uri="{909E8E84-426E-40DD-AFC4-6F175D3DCCD1}">
              <a14:hiddenFill xmlns:a14="http://schemas.microsoft.com/office/drawing/2010/main">
                <a:solidFill>
                  <a:srgbClr val="FFFFFF"/>
                </a:solidFill>
              </a14:hiddenFill>
            </a:ext>
          </a:extLst>
        </p:spPr>
      </p:pic>
      <p:sp>
        <p:nvSpPr>
          <p:cNvPr id="21" name="Ovale toelichting 20"/>
          <p:cNvSpPr/>
          <p:nvPr/>
        </p:nvSpPr>
        <p:spPr>
          <a:xfrm>
            <a:off x="10358993" y="25680"/>
            <a:ext cx="1756986" cy="1074208"/>
          </a:xfrm>
          <a:prstGeom prst="wedgeEllipseCallout">
            <a:avLst>
              <a:gd name="adj1" fmla="val -69021"/>
              <a:gd name="adj2" fmla="val -11588"/>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Tree>
    <p:extLst>
      <p:ext uri="{BB962C8B-B14F-4D97-AF65-F5344CB8AC3E}">
        <p14:creationId xmlns:p14="http://schemas.microsoft.com/office/powerpoint/2010/main" val="16968216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Tekstvak 2"/>
          <p:cNvSpPr txBox="1"/>
          <p:nvPr/>
        </p:nvSpPr>
        <p:spPr>
          <a:xfrm>
            <a:off x="9477150" y="5913775"/>
            <a:ext cx="5029200" cy="646331"/>
          </a:xfrm>
          <a:prstGeom prst="rect">
            <a:avLst/>
          </a:prstGeom>
          <a:noFill/>
        </p:spPr>
        <p:txBody>
          <a:bodyPr wrap="square" rtlCol="0">
            <a:spAutoFit/>
          </a:bodyPr>
          <a:lstStyle/>
          <a:p>
            <a:r>
              <a:rPr lang="nl-BE" sz="3600" b="1" dirty="0" smtClean="0">
                <a:solidFill>
                  <a:schemeClr val="bg1"/>
                </a:solidFill>
              </a:rPr>
              <a:t>BOOMHUT</a:t>
            </a:r>
            <a:endParaRPr lang="nl-BE" sz="3500" b="1" dirty="0">
              <a:solidFill>
                <a:schemeClr val="bg1"/>
              </a:solidFill>
            </a:endParaRPr>
          </a:p>
        </p:txBody>
      </p:sp>
    </p:spTree>
    <p:extLst>
      <p:ext uri="{BB962C8B-B14F-4D97-AF65-F5344CB8AC3E}">
        <p14:creationId xmlns:p14="http://schemas.microsoft.com/office/powerpoint/2010/main" val="1512839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p:cNvSpPr txBox="1"/>
          <p:nvPr/>
        </p:nvSpPr>
        <p:spPr>
          <a:xfrm>
            <a:off x="999443" y="681577"/>
            <a:ext cx="9680284" cy="671851"/>
          </a:xfrm>
          <a:prstGeom prst="rect">
            <a:avLst/>
          </a:prstGeom>
          <a:noFill/>
        </p:spPr>
        <p:txBody>
          <a:bodyPr wrap="square" rtlCol="0">
            <a:spAutoFit/>
          </a:bodyPr>
          <a:lstStyle/>
          <a:p>
            <a:pPr>
              <a:lnSpc>
                <a:spcPct val="150000"/>
              </a:lnSpc>
              <a:buClr>
                <a:srgbClr val="30AA9D"/>
              </a:buClr>
            </a:pPr>
            <a:r>
              <a:rPr lang="nl-NL" sz="2800" b="1" dirty="0" smtClean="0"/>
              <a:t>“STRESSMANNETJE”</a:t>
            </a:r>
            <a:endParaRPr lang="nl-NL" sz="2800" b="1" dirty="0"/>
          </a:p>
        </p:txBody>
      </p:sp>
      <p:pic>
        <p:nvPicPr>
          <p:cNvPr id="11" name="Picture 6" descr="Afbeeldingsresultaat voor app stressmannetj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932" y="4440959"/>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fbeeldingsresultaat voor oreo sp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0567" y="4275089"/>
            <a:ext cx="2357755" cy="23577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beeldingsresultaat voor nesquik qu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9157" y="4481354"/>
            <a:ext cx="2843198" cy="212900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fbeeldingsresultaat voor De lij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497" y="4086423"/>
            <a:ext cx="620870" cy="620870"/>
          </a:xfrm>
          <a:prstGeom prst="rect">
            <a:avLst/>
          </a:prstGeom>
          <a:noFill/>
          <a:extLst>
            <a:ext uri="{909E8E84-426E-40DD-AFC4-6F175D3DCCD1}">
              <a14:hiddenFill xmlns:a14="http://schemas.microsoft.com/office/drawing/2010/main">
                <a:solidFill>
                  <a:srgbClr val="FFFFFF"/>
                </a:solidFill>
              </a14:hiddenFill>
            </a:ext>
          </a:extLst>
        </p:spPr>
      </p:pic>
      <p:sp>
        <p:nvSpPr>
          <p:cNvPr id="3" name="10-puntige ster 2"/>
          <p:cNvSpPr/>
          <p:nvPr/>
        </p:nvSpPr>
        <p:spPr>
          <a:xfrm>
            <a:off x="515982" y="843074"/>
            <a:ext cx="486137" cy="486137"/>
          </a:xfrm>
          <a:prstGeom prst="star1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1</a:t>
            </a:r>
            <a:endParaRPr lang="nl-BE" b="1" dirty="0"/>
          </a:p>
        </p:txBody>
      </p:sp>
      <p:sp>
        <p:nvSpPr>
          <p:cNvPr id="2" name="Tekstvak 1"/>
          <p:cNvSpPr txBox="1"/>
          <p:nvPr/>
        </p:nvSpPr>
        <p:spPr>
          <a:xfrm>
            <a:off x="219497" y="1400265"/>
            <a:ext cx="9678939" cy="2308324"/>
          </a:xfrm>
          <a:prstGeom prst="rect">
            <a:avLst/>
          </a:prstGeom>
          <a:noFill/>
        </p:spPr>
        <p:txBody>
          <a:bodyPr wrap="square" rtlCol="0">
            <a:spAutoFit/>
          </a:bodyPr>
          <a:lstStyle/>
          <a:p>
            <a:pPr marL="285750" indent="-285750">
              <a:lnSpc>
                <a:spcPct val="150000"/>
              </a:lnSpc>
              <a:buClr>
                <a:srgbClr val="05333F"/>
              </a:buClr>
              <a:buFont typeface="Arial" panose="020B0604020202020204" pitchFamily="34" charset="0"/>
              <a:buChar char="•"/>
            </a:pPr>
            <a:r>
              <a:rPr lang="nl-NL" sz="2800" b="1" dirty="0" smtClean="0"/>
              <a:t>Advergame</a:t>
            </a:r>
            <a:r>
              <a:rPr lang="nl-NL" sz="2800" dirty="0" smtClean="0"/>
              <a:t>: Het </a:t>
            </a:r>
            <a:r>
              <a:rPr lang="nl-NL" sz="2800" dirty="0"/>
              <a:t>hele spelletje is reclame voor De Lijn</a:t>
            </a:r>
          </a:p>
          <a:p>
            <a:pPr marL="285750" indent="-285750">
              <a:lnSpc>
                <a:spcPct val="150000"/>
              </a:lnSpc>
              <a:buClr>
                <a:srgbClr val="05333F"/>
              </a:buClr>
              <a:buFont typeface="Arial" panose="020B0604020202020204" pitchFamily="34" charset="0"/>
              <a:buChar char="•"/>
            </a:pPr>
            <a:r>
              <a:rPr lang="nl-NL" sz="2800" dirty="0"/>
              <a:t>Kennen jullie nog andere voorbeelden van spelletjes die helemaal in teken staan van een </a:t>
            </a:r>
            <a:r>
              <a:rPr lang="nl-NL" sz="2800" dirty="0" smtClean="0"/>
              <a:t>merk?</a:t>
            </a:r>
            <a:endParaRPr lang="nl-NL" sz="2800" dirty="0"/>
          </a:p>
          <a:p>
            <a:endParaRPr lang="nl-BE" dirty="0"/>
          </a:p>
        </p:txBody>
      </p:sp>
      <p:pic>
        <p:nvPicPr>
          <p:cNvPr id="1026" name="Picture 2" descr="Afbeeldingsresultaat voor advergame pum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63974" y="4484234"/>
            <a:ext cx="3247790" cy="2216617"/>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a:picLocks noChangeAspect="1"/>
          </p:cNvPicPr>
          <p:nvPr/>
        </p:nvPicPr>
        <p:blipFill rotWithShape="1">
          <a:blip r:embed="rId8" cstate="print">
            <a:duotone>
              <a:schemeClr val="accent4">
                <a:shade val="45000"/>
                <a:satMod val="135000"/>
              </a:schemeClr>
              <a:prstClr val="white"/>
            </a:duotone>
            <a:extLst>
              <a:ext uri="{28A0092B-C50C-407E-A947-70E740481C1C}">
                <a14:useLocalDpi xmlns:a14="http://schemas.microsoft.com/office/drawing/2010/main" val="0"/>
              </a:ext>
            </a:extLst>
          </a:blip>
          <a:srcRect r="14215" b="38690"/>
          <a:stretch/>
        </p:blipFill>
        <p:spPr>
          <a:xfrm rot="956385">
            <a:off x="9037360" y="130565"/>
            <a:ext cx="3154640" cy="2775287"/>
          </a:xfrm>
          <a:prstGeom prst="rect">
            <a:avLst/>
          </a:prstGeom>
        </p:spPr>
      </p:pic>
      <p:sp>
        <p:nvSpPr>
          <p:cNvPr id="9" name="Tekstvak 8"/>
          <p:cNvSpPr txBox="1"/>
          <p:nvPr/>
        </p:nvSpPr>
        <p:spPr>
          <a:xfrm>
            <a:off x="9607455" y="513603"/>
            <a:ext cx="2081893" cy="1631216"/>
          </a:xfrm>
          <a:prstGeom prst="rect">
            <a:avLst/>
          </a:prstGeom>
          <a:noFill/>
        </p:spPr>
        <p:txBody>
          <a:bodyPr wrap="square" rtlCol="0">
            <a:spAutoFit/>
          </a:bodyPr>
          <a:lstStyle/>
          <a:p>
            <a:pPr algn="ctr"/>
            <a:r>
              <a:rPr lang="nl-NL" sz="2500" dirty="0" smtClean="0"/>
              <a:t>Hebben jullie reclame gezien in dit spelletje?</a:t>
            </a:r>
            <a:endParaRPr lang="nl-BE" sz="2500" dirty="0"/>
          </a:p>
        </p:txBody>
      </p:sp>
      <p:pic>
        <p:nvPicPr>
          <p:cNvPr id="10" name="Afbeelding 9"/>
          <p:cNvPicPr>
            <a:picLocks noChangeAspect="1"/>
          </p:cNvPicPr>
          <p:nvPr/>
        </p:nvPicPr>
        <p:blipFill>
          <a:blip r:embed="rId9"/>
          <a:stretch>
            <a:fillRect/>
          </a:stretch>
        </p:blipFill>
        <p:spPr>
          <a:xfrm>
            <a:off x="8713978" y="2208902"/>
            <a:ext cx="1154478" cy="2238987"/>
          </a:xfrm>
          <a:prstGeom prst="rect">
            <a:avLst/>
          </a:prstGeom>
        </p:spPr>
      </p:pic>
    </p:spTree>
    <p:extLst>
      <p:ext uri="{BB962C8B-B14F-4D97-AF65-F5344CB8AC3E}">
        <p14:creationId xmlns:p14="http://schemas.microsoft.com/office/powerpoint/2010/main" val="171979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additive="base">
                                        <p:cTn id="17" dur="500" fill="hold"/>
                                        <p:tgtEl>
                                          <p:spTgt spid="2052"/>
                                        </p:tgtEl>
                                        <p:attrNameLst>
                                          <p:attrName>ppt_x</p:attrName>
                                        </p:attrNameLst>
                                      </p:cBhvr>
                                      <p:tavLst>
                                        <p:tav tm="0">
                                          <p:val>
                                            <p:strVal val="#ppt_x"/>
                                          </p:val>
                                        </p:tav>
                                        <p:tav tm="100000">
                                          <p:val>
                                            <p:strVal val="#ppt_x"/>
                                          </p:val>
                                        </p:tav>
                                      </p:tavLst>
                                    </p:anim>
                                    <p:anim calcmode="lin" valueType="num">
                                      <p:cBhvr additive="base">
                                        <p:cTn id="18" dur="500" fill="hold"/>
                                        <p:tgtEl>
                                          <p:spTgt spid="205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56"/>
                                        </p:tgtEl>
                                        <p:attrNameLst>
                                          <p:attrName>style.visibility</p:attrName>
                                        </p:attrNameLst>
                                      </p:cBhvr>
                                      <p:to>
                                        <p:strVal val="visible"/>
                                      </p:to>
                                    </p:set>
                                    <p:anim calcmode="lin" valueType="num">
                                      <p:cBhvr additive="base">
                                        <p:cTn id="21" dur="500" fill="hold"/>
                                        <p:tgtEl>
                                          <p:spTgt spid="2056"/>
                                        </p:tgtEl>
                                        <p:attrNameLst>
                                          <p:attrName>ppt_x</p:attrName>
                                        </p:attrNameLst>
                                      </p:cBhvr>
                                      <p:tavLst>
                                        <p:tav tm="0">
                                          <p:val>
                                            <p:strVal val="#ppt_x"/>
                                          </p:val>
                                        </p:tav>
                                        <p:tav tm="100000">
                                          <p:val>
                                            <p:strVal val="#ppt_x"/>
                                          </p:val>
                                        </p:tav>
                                      </p:tavLst>
                                    </p:anim>
                                    <p:anim calcmode="lin" valueType="num">
                                      <p:cBhvr additive="base">
                                        <p:cTn id="22" dur="500" fill="hold"/>
                                        <p:tgtEl>
                                          <p:spTgt spid="205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febrez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160" t="4601" r="17963" b="8027"/>
          <a:stretch/>
        </p:blipFill>
        <p:spPr bwMode="auto">
          <a:xfrm>
            <a:off x="311539" y="1967415"/>
            <a:ext cx="997312" cy="20875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febrez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19694">
            <a:off x="517395" y="4409852"/>
            <a:ext cx="1194340" cy="20701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beeldingsresultaat voor febrez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829" r="21607"/>
          <a:stretch/>
        </p:blipFill>
        <p:spPr bwMode="auto">
          <a:xfrm rot="871222">
            <a:off x="10666543" y="2685743"/>
            <a:ext cx="713105" cy="2201105"/>
          </a:xfrm>
          <a:prstGeom prst="rect">
            <a:avLst/>
          </a:prstGeom>
          <a:noFill/>
          <a:extLst>
            <a:ext uri="{909E8E84-426E-40DD-AFC4-6F175D3DCCD1}">
              <a14:hiddenFill xmlns:a14="http://schemas.microsoft.com/office/drawing/2010/main">
                <a:solidFill>
                  <a:srgbClr val="FFFFFF"/>
                </a:solidFill>
              </a14:hiddenFill>
            </a:ext>
          </a:extLst>
        </p:spPr>
      </p:pic>
      <p:pic>
        <p:nvPicPr>
          <p:cNvPr id="6" name="Volt reclametest Febrez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835512" y="1625976"/>
            <a:ext cx="8029360" cy="4307417"/>
          </a:xfrm>
          <a:prstGeom prst="rect">
            <a:avLst/>
          </a:prstGeom>
        </p:spPr>
      </p:pic>
      <p:sp>
        <p:nvSpPr>
          <p:cNvPr id="10" name="Rechthoek 9"/>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tel 1"/>
          <p:cNvSpPr txBox="1">
            <a:spLocks/>
          </p:cNvSpPr>
          <p:nvPr/>
        </p:nvSpPr>
        <p:spPr>
          <a:xfrm>
            <a:off x="930196" y="3136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smtClean="0">
                <a:latin typeface="+mn-lt"/>
              </a:rPr>
              <a:t>Volt Reclametest</a:t>
            </a:r>
            <a:endParaRPr lang="nl-BE" b="1" dirty="0">
              <a:latin typeface="+mn-lt"/>
            </a:endParaRPr>
          </a:p>
        </p:txBody>
      </p:sp>
      <p:sp>
        <p:nvSpPr>
          <p:cNvPr id="12" name="10-puntige ster 11"/>
          <p:cNvSpPr/>
          <p:nvPr/>
        </p:nvSpPr>
        <p:spPr>
          <a:xfrm>
            <a:off x="414079" y="703366"/>
            <a:ext cx="486137" cy="486137"/>
          </a:xfrm>
          <a:prstGeom prst="star1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1</a:t>
            </a:r>
            <a:endParaRPr lang="nl-BE" b="1" dirty="0"/>
          </a:p>
        </p:txBody>
      </p:sp>
      <p:pic>
        <p:nvPicPr>
          <p:cNvPr id="13" name="Afbeelding 12"/>
          <p:cNvPicPr>
            <a:picLocks noChangeAspect="1"/>
          </p:cNvPicPr>
          <p:nvPr/>
        </p:nvPicPr>
        <p:blipFill rotWithShape="1">
          <a:blip r:embed="rId9"/>
          <a:srcRect r="3048"/>
          <a:stretch/>
        </p:blipFill>
        <p:spPr>
          <a:xfrm rot="16200000">
            <a:off x="10336862" y="-82246"/>
            <a:ext cx="1372465" cy="2316446"/>
          </a:xfrm>
          <a:prstGeom prst="rect">
            <a:avLst/>
          </a:prstGeom>
        </p:spPr>
      </p:pic>
    </p:spTree>
    <p:extLst>
      <p:ext uri="{BB962C8B-B14F-4D97-AF65-F5344CB8AC3E}">
        <p14:creationId xmlns:p14="http://schemas.microsoft.com/office/powerpoint/2010/main" val="2175126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febrez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60" t="4601" r="17963" b="8027"/>
          <a:stretch/>
        </p:blipFill>
        <p:spPr bwMode="auto">
          <a:xfrm>
            <a:off x="379321" y="1349319"/>
            <a:ext cx="997312" cy="2087593"/>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5684637" y="913798"/>
            <a:ext cx="4629452" cy="2062103"/>
          </a:xfrm>
          <a:prstGeom prst="rect">
            <a:avLst/>
          </a:prstGeom>
          <a:noFill/>
        </p:spPr>
        <p:txBody>
          <a:bodyPr wrap="square" rtlCol="0">
            <a:spAutoFit/>
          </a:bodyPr>
          <a:lstStyle/>
          <a:p>
            <a:pPr algn="ctr"/>
            <a:r>
              <a:rPr lang="nl-NL" sz="3200" dirty="0"/>
              <a:t>Wie van jullie zou Febreze aanraden aan zijn/haar ouders? Waarom wel/niet?</a:t>
            </a:r>
            <a:endParaRPr lang="nl-BE" sz="3200" dirty="0"/>
          </a:p>
        </p:txBody>
      </p:sp>
      <p:pic>
        <p:nvPicPr>
          <p:cNvPr id="1028" name="Picture 4" descr="Afbeeldingsresultaat voor febre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64" y="3674745"/>
            <a:ext cx="1194340" cy="20701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febrez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2899" y="4116292"/>
            <a:ext cx="1066233" cy="16286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beeldingsresultaat voor febreze"/>
          <p:cNvPicPr>
            <a:picLocks noChangeAspect="1" noChangeArrowheads="1"/>
          </p:cNvPicPr>
          <p:nvPr/>
        </p:nvPicPr>
        <p:blipFill rotWithShape="1">
          <a:blip r:embed="rId6">
            <a:extLst>
              <a:ext uri="{28A0092B-C50C-407E-A947-70E740481C1C}">
                <a14:useLocalDpi xmlns:a14="http://schemas.microsoft.com/office/drawing/2010/main" val="0"/>
              </a:ext>
            </a:extLst>
          </a:blip>
          <a:srcRect l="38985" r="34306"/>
          <a:stretch/>
        </p:blipFill>
        <p:spPr bwMode="auto">
          <a:xfrm>
            <a:off x="2269711" y="2096061"/>
            <a:ext cx="1014575" cy="25753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beeldingsresultaat voor febreze"/>
          <p:cNvPicPr>
            <a:picLocks noChangeAspect="1" noChangeArrowheads="1"/>
          </p:cNvPicPr>
          <p:nvPr/>
        </p:nvPicPr>
        <p:blipFill rotWithShape="1">
          <a:blip r:embed="rId7">
            <a:extLst>
              <a:ext uri="{28A0092B-C50C-407E-A947-70E740481C1C}">
                <a14:useLocalDpi xmlns:a14="http://schemas.microsoft.com/office/drawing/2010/main" val="0"/>
              </a:ext>
            </a:extLst>
          </a:blip>
          <a:srcRect l="28829" r="21607"/>
          <a:stretch/>
        </p:blipFill>
        <p:spPr bwMode="auto">
          <a:xfrm>
            <a:off x="10981885" y="659409"/>
            <a:ext cx="954654" cy="294668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fbeeldingsresultaat voor febreze"/>
          <p:cNvPicPr>
            <a:picLocks noChangeAspect="1" noChangeArrowheads="1"/>
          </p:cNvPicPr>
          <p:nvPr/>
        </p:nvPicPr>
        <p:blipFill rotWithShape="1">
          <a:blip r:embed="rId8">
            <a:extLst>
              <a:ext uri="{28A0092B-C50C-407E-A947-70E740481C1C}">
                <a14:useLocalDpi xmlns:a14="http://schemas.microsoft.com/office/drawing/2010/main" val="0"/>
              </a:ext>
            </a:extLst>
          </a:blip>
          <a:srcRect l="18707" r="21520"/>
          <a:stretch/>
        </p:blipFill>
        <p:spPr bwMode="auto">
          <a:xfrm>
            <a:off x="10168836" y="3942479"/>
            <a:ext cx="1519178" cy="25415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erelateerde afbeeldi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576" r="20339"/>
          <a:stretch/>
        </p:blipFill>
        <p:spPr bwMode="auto">
          <a:xfrm>
            <a:off x="4014764" y="1733105"/>
            <a:ext cx="1206223" cy="197465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fbeeldingsresultaat voor febrez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26464" y="3359930"/>
            <a:ext cx="820214" cy="257363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fbeeldingsresultaat voor febreze"/>
          <p:cNvPicPr>
            <a:picLocks noChangeAspect="1" noChangeArrowheads="1"/>
          </p:cNvPicPr>
          <p:nvPr/>
        </p:nvPicPr>
        <p:blipFill rotWithShape="1">
          <a:blip r:embed="rId11">
            <a:extLst>
              <a:ext uri="{28A0092B-C50C-407E-A947-70E740481C1C}">
                <a14:useLocalDpi xmlns:a14="http://schemas.microsoft.com/office/drawing/2010/main" val="0"/>
              </a:ext>
            </a:extLst>
          </a:blip>
          <a:srcRect l="19717" t="403" r="17491" b="-403"/>
          <a:stretch/>
        </p:blipFill>
        <p:spPr bwMode="auto">
          <a:xfrm>
            <a:off x="7079775" y="3848643"/>
            <a:ext cx="1785610" cy="2843670"/>
          </a:xfrm>
          <a:prstGeom prst="rect">
            <a:avLst/>
          </a:prstGeom>
          <a:noFill/>
          <a:extLst>
            <a:ext uri="{909E8E84-426E-40DD-AFC4-6F175D3DCCD1}">
              <a14:hiddenFill xmlns:a14="http://schemas.microsoft.com/office/drawing/2010/main">
                <a:solidFill>
                  <a:srgbClr val="FFFFFF"/>
                </a:solidFill>
              </a14:hiddenFill>
            </a:ext>
          </a:extLst>
        </p:spPr>
      </p:pic>
      <p:sp>
        <p:nvSpPr>
          <p:cNvPr id="16" name="Rechthoek 15"/>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fbeelding 3"/>
          <p:cNvPicPr>
            <a:picLocks noChangeAspect="1"/>
          </p:cNvPicPr>
          <p:nvPr/>
        </p:nvPicPr>
        <p:blipFill>
          <a:blip r:embed="rId12"/>
          <a:stretch>
            <a:fillRect/>
          </a:stretch>
        </p:blipFill>
        <p:spPr>
          <a:xfrm>
            <a:off x="5242788" y="2926064"/>
            <a:ext cx="1948274" cy="3471220"/>
          </a:xfrm>
          <a:prstGeom prst="rect">
            <a:avLst/>
          </a:prstGeom>
        </p:spPr>
      </p:pic>
      <p:sp>
        <p:nvSpPr>
          <p:cNvPr id="17" name="Titel 1"/>
          <p:cNvSpPr txBox="1">
            <a:spLocks/>
          </p:cNvSpPr>
          <p:nvPr/>
        </p:nvSpPr>
        <p:spPr>
          <a:xfrm>
            <a:off x="930196" y="3136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smtClean="0">
                <a:latin typeface="+mn-lt"/>
              </a:rPr>
              <a:t>Volt Reclametest</a:t>
            </a:r>
            <a:endParaRPr lang="nl-BE" b="1" dirty="0">
              <a:latin typeface="+mn-lt"/>
            </a:endParaRPr>
          </a:p>
        </p:txBody>
      </p:sp>
      <p:sp>
        <p:nvSpPr>
          <p:cNvPr id="18" name="10-puntige ster 17"/>
          <p:cNvSpPr/>
          <p:nvPr/>
        </p:nvSpPr>
        <p:spPr>
          <a:xfrm>
            <a:off x="414079" y="703366"/>
            <a:ext cx="486137" cy="486137"/>
          </a:xfrm>
          <a:prstGeom prst="star1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1</a:t>
            </a:r>
            <a:endParaRPr lang="nl-BE" b="1" dirty="0"/>
          </a:p>
        </p:txBody>
      </p:sp>
      <p:pic>
        <p:nvPicPr>
          <p:cNvPr id="20" name="Afbeelding 19"/>
          <p:cNvPicPr>
            <a:picLocks noChangeAspect="1"/>
          </p:cNvPicPr>
          <p:nvPr/>
        </p:nvPicPr>
        <p:blipFill rotWithShape="1">
          <a:blip r:embed="rId13">
            <a:duotone>
              <a:prstClr val="black"/>
              <a:srgbClr val="008080">
                <a:tint val="45000"/>
                <a:satMod val="400000"/>
              </a:srgbClr>
            </a:duotone>
            <a:extLst>
              <a:ext uri="{BEBA8EAE-BF5A-486C-A8C5-ECC9F3942E4B}">
                <a14:imgProps xmlns:a14="http://schemas.microsoft.com/office/drawing/2010/main">
                  <a14:imgLayer r:embed="rId14">
                    <a14:imgEffect>
                      <a14:colorTemperature colorTemp="4700"/>
                    </a14:imgEffect>
                  </a14:imgLayer>
                </a14:imgProps>
              </a:ext>
              <a:ext uri="{28A0092B-C50C-407E-A947-70E740481C1C}">
                <a14:useLocalDpi xmlns:a14="http://schemas.microsoft.com/office/drawing/2010/main" val="0"/>
              </a:ext>
            </a:extLst>
          </a:blip>
          <a:srcRect r="14215" b="38690"/>
          <a:stretch/>
        </p:blipFill>
        <p:spPr>
          <a:xfrm rot="396697">
            <a:off x="5026106" y="306072"/>
            <a:ext cx="6099707" cy="3579979"/>
          </a:xfrm>
          <a:prstGeom prst="rect">
            <a:avLst/>
          </a:prstGeom>
        </p:spPr>
      </p:pic>
    </p:spTree>
    <p:extLst>
      <p:ext uri="{BB962C8B-B14F-4D97-AF65-F5344CB8AC3E}">
        <p14:creationId xmlns:p14="http://schemas.microsoft.com/office/powerpoint/2010/main" val="29453990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Afbeeldingsresultaat voor photoshop in advertise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1228" y="1564558"/>
            <a:ext cx="3248422" cy="251431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fbeeldingsresultaat voor photoshop hamburger recl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5828" y="1721242"/>
            <a:ext cx="3908786" cy="220094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Gerelateerde afbeeld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7551" y="4336020"/>
            <a:ext cx="3351991" cy="220094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Gerelateerde afbeeld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2421" y="4336020"/>
            <a:ext cx="4591379" cy="2200948"/>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1"/>
          <p:cNvSpPr txBox="1">
            <a:spLocks/>
          </p:cNvSpPr>
          <p:nvPr/>
        </p:nvSpPr>
        <p:spPr>
          <a:xfrm>
            <a:off x="930196" y="3136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smtClean="0">
                <a:latin typeface="+mn-lt"/>
              </a:rPr>
              <a:t>Photoshop</a:t>
            </a:r>
            <a:endParaRPr lang="nl-BE" b="1" dirty="0">
              <a:latin typeface="+mn-lt"/>
            </a:endParaRPr>
          </a:p>
        </p:txBody>
      </p:sp>
      <p:sp>
        <p:nvSpPr>
          <p:cNvPr id="10" name="10-puntige ster 9"/>
          <p:cNvSpPr/>
          <p:nvPr/>
        </p:nvSpPr>
        <p:spPr>
          <a:xfrm>
            <a:off x="414079" y="703366"/>
            <a:ext cx="486137" cy="486137"/>
          </a:xfrm>
          <a:prstGeom prst="star1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2</a:t>
            </a:r>
            <a:endParaRPr lang="nl-BE" b="1" dirty="0"/>
          </a:p>
        </p:txBody>
      </p:sp>
      <p:pic>
        <p:nvPicPr>
          <p:cNvPr id="11" name="Afbeelding 10"/>
          <p:cNvPicPr>
            <a:picLocks noChangeAspect="1"/>
          </p:cNvPicPr>
          <p:nvPr/>
        </p:nvPicPr>
        <p:blipFill>
          <a:blip r:embed="rId7"/>
          <a:stretch>
            <a:fillRect/>
          </a:stretch>
        </p:blipFill>
        <p:spPr>
          <a:xfrm rot="5400000">
            <a:off x="501337" y="4781031"/>
            <a:ext cx="1575633" cy="2578308"/>
          </a:xfrm>
          <a:prstGeom prst="rect">
            <a:avLst/>
          </a:prstGeom>
        </p:spPr>
      </p:pic>
    </p:spTree>
    <p:extLst>
      <p:ext uri="{BB962C8B-B14F-4D97-AF65-F5344CB8AC3E}">
        <p14:creationId xmlns:p14="http://schemas.microsoft.com/office/powerpoint/2010/main" val="31182731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hoek 27"/>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Picture 9"/>
          <p:cNvPicPr/>
          <p:nvPr/>
        </p:nvPicPr>
        <p:blipFill>
          <a:blip r:embed="rId3"/>
          <a:stretch>
            <a:fillRect/>
          </a:stretch>
        </p:blipFill>
        <p:spPr>
          <a:xfrm>
            <a:off x="4849804" y="1688625"/>
            <a:ext cx="7241668" cy="4290008"/>
          </a:xfrm>
          <a:prstGeom prst="rect">
            <a:avLst/>
          </a:prstGeom>
        </p:spPr>
      </p:pic>
      <p:sp>
        <p:nvSpPr>
          <p:cNvPr id="13" name="Ovaal 12"/>
          <p:cNvSpPr/>
          <p:nvPr/>
        </p:nvSpPr>
        <p:spPr>
          <a:xfrm>
            <a:off x="10921482" y="5359860"/>
            <a:ext cx="409959" cy="27616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Ovaal 13"/>
          <p:cNvSpPr/>
          <p:nvPr/>
        </p:nvSpPr>
        <p:spPr>
          <a:xfrm>
            <a:off x="11187403" y="3069770"/>
            <a:ext cx="274371" cy="19465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p:cNvSpPr/>
          <p:nvPr/>
        </p:nvSpPr>
        <p:spPr>
          <a:xfrm>
            <a:off x="10947915" y="3651384"/>
            <a:ext cx="274371" cy="19465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al 15"/>
          <p:cNvSpPr/>
          <p:nvPr/>
        </p:nvSpPr>
        <p:spPr>
          <a:xfrm>
            <a:off x="11433113" y="4295193"/>
            <a:ext cx="274371" cy="19465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Ovaal 16"/>
          <p:cNvSpPr/>
          <p:nvPr/>
        </p:nvSpPr>
        <p:spPr>
          <a:xfrm>
            <a:off x="8554617" y="1742324"/>
            <a:ext cx="598714" cy="37572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7"/>
          <p:cNvSpPr/>
          <p:nvPr/>
        </p:nvSpPr>
        <p:spPr>
          <a:xfrm>
            <a:off x="6478554" y="4434841"/>
            <a:ext cx="274371" cy="19465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Ovaal 18"/>
          <p:cNvSpPr/>
          <p:nvPr/>
        </p:nvSpPr>
        <p:spPr>
          <a:xfrm>
            <a:off x="6131769" y="3275436"/>
            <a:ext cx="274371" cy="19465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Ovaal 20"/>
          <p:cNvSpPr/>
          <p:nvPr/>
        </p:nvSpPr>
        <p:spPr>
          <a:xfrm>
            <a:off x="5770977" y="5368621"/>
            <a:ext cx="274371" cy="19465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Ovaal 21"/>
          <p:cNvSpPr/>
          <p:nvPr/>
        </p:nvSpPr>
        <p:spPr>
          <a:xfrm>
            <a:off x="6480113" y="4836771"/>
            <a:ext cx="274371" cy="19465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5" name="Afbeelding 24"/>
          <p:cNvPicPr/>
          <p:nvPr/>
        </p:nvPicPr>
        <p:blipFill>
          <a:blip r:embed="rId4"/>
          <a:stretch>
            <a:fillRect/>
          </a:stretch>
        </p:blipFill>
        <p:spPr>
          <a:xfrm>
            <a:off x="194826" y="1647150"/>
            <a:ext cx="4612640" cy="4761230"/>
          </a:xfrm>
          <a:prstGeom prst="rect">
            <a:avLst/>
          </a:prstGeom>
        </p:spPr>
      </p:pic>
      <p:sp>
        <p:nvSpPr>
          <p:cNvPr id="3" name="Ovaal 2"/>
          <p:cNvSpPr/>
          <p:nvPr/>
        </p:nvSpPr>
        <p:spPr>
          <a:xfrm>
            <a:off x="194826" y="2957128"/>
            <a:ext cx="926756" cy="27616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Ovaal 23"/>
          <p:cNvSpPr/>
          <p:nvPr/>
        </p:nvSpPr>
        <p:spPr>
          <a:xfrm rot="16200000">
            <a:off x="3376750" y="3548446"/>
            <a:ext cx="1207738" cy="149349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Ovaal 25"/>
          <p:cNvSpPr/>
          <p:nvPr/>
        </p:nvSpPr>
        <p:spPr>
          <a:xfrm>
            <a:off x="3233872" y="5563274"/>
            <a:ext cx="358414" cy="17883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Titel 1"/>
          <p:cNvSpPr txBox="1">
            <a:spLocks/>
          </p:cNvSpPr>
          <p:nvPr/>
        </p:nvSpPr>
        <p:spPr>
          <a:xfrm>
            <a:off x="930196" y="3136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smtClean="0">
                <a:latin typeface="+mn-lt"/>
              </a:rPr>
              <a:t>Reclame in kranten en tijdschriften</a:t>
            </a:r>
            <a:endParaRPr lang="nl-BE" b="1" dirty="0">
              <a:latin typeface="+mn-lt"/>
            </a:endParaRPr>
          </a:p>
        </p:txBody>
      </p:sp>
      <p:sp>
        <p:nvSpPr>
          <p:cNvPr id="30" name="10-puntige ster 29"/>
          <p:cNvSpPr/>
          <p:nvPr/>
        </p:nvSpPr>
        <p:spPr>
          <a:xfrm>
            <a:off x="414079" y="703366"/>
            <a:ext cx="486137" cy="486137"/>
          </a:xfrm>
          <a:prstGeom prst="star1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3</a:t>
            </a:r>
            <a:endParaRPr lang="nl-BE" b="1" dirty="0"/>
          </a:p>
        </p:txBody>
      </p:sp>
      <p:sp>
        <p:nvSpPr>
          <p:cNvPr id="31" name="Tekstvak 30"/>
          <p:cNvSpPr txBox="1"/>
          <p:nvPr/>
        </p:nvSpPr>
        <p:spPr>
          <a:xfrm>
            <a:off x="10636184" y="337360"/>
            <a:ext cx="1331244" cy="646331"/>
          </a:xfrm>
          <a:prstGeom prst="rect">
            <a:avLst/>
          </a:prstGeom>
          <a:noFill/>
        </p:spPr>
        <p:txBody>
          <a:bodyPr wrap="square" rtlCol="0">
            <a:spAutoFit/>
          </a:bodyPr>
          <a:lstStyle/>
          <a:p>
            <a:pPr algn="ctr"/>
            <a:r>
              <a:rPr lang="nl-NL" b="1" dirty="0" smtClean="0">
                <a:solidFill>
                  <a:srgbClr val="05333F"/>
                </a:solidFill>
              </a:rPr>
              <a:t>Denk aan </a:t>
            </a:r>
          </a:p>
          <a:p>
            <a:pPr algn="ctr"/>
            <a:r>
              <a:rPr lang="nl-NL" b="1" dirty="0" smtClean="0">
                <a:solidFill>
                  <a:srgbClr val="05333F"/>
                </a:solidFill>
              </a:rPr>
              <a:t>mij!</a:t>
            </a:r>
            <a:endParaRPr lang="nl-BE" b="1" dirty="0">
              <a:solidFill>
                <a:srgbClr val="05333F"/>
              </a:solidFill>
            </a:endParaRPr>
          </a:p>
        </p:txBody>
      </p:sp>
      <p:pic>
        <p:nvPicPr>
          <p:cNvPr id="32" name="Picture 2" descr="Afbeeldingsresultaat voor pritt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5299" y="163985"/>
            <a:ext cx="1136071" cy="1185466"/>
          </a:xfrm>
          <a:prstGeom prst="rect">
            <a:avLst/>
          </a:prstGeom>
          <a:noFill/>
          <a:extLst>
            <a:ext uri="{909E8E84-426E-40DD-AFC4-6F175D3DCCD1}">
              <a14:hiddenFill xmlns:a14="http://schemas.microsoft.com/office/drawing/2010/main">
                <a:solidFill>
                  <a:srgbClr val="FFFFFF"/>
                </a:solidFill>
              </a14:hiddenFill>
            </a:ext>
          </a:extLst>
        </p:spPr>
      </p:pic>
      <p:sp>
        <p:nvSpPr>
          <p:cNvPr id="33" name="Ovale toelichting 32"/>
          <p:cNvSpPr/>
          <p:nvPr/>
        </p:nvSpPr>
        <p:spPr>
          <a:xfrm>
            <a:off x="10418953" y="25680"/>
            <a:ext cx="1756986" cy="1074208"/>
          </a:xfrm>
          <a:prstGeom prst="wedgeEllipseCallout">
            <a:avLst>
              <a:gd name="adj1" fmla="val -69021"/>
              <a:gd name="adj2" fmla="val -11588"/>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Tree>
    <p:extLst>
      <p:ext uri="{BB962C8B-B14F-4D97-AF65-F5344CB8AC3E}">
        <p14:creationId xmlns:p14="http://schemas.microsoft.com/office/powerpoint/2010/main" val="203561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1" grpId="0" animBg="1"/>
      <p:bldP spid="22" grpId="0" animBg="1"/>
      <p:bldP spid="3" grpId="0" animBg="1"/>
      <p:bldP spid="24"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post 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0307" y="1189503"/>
            <a:ext cx="4321693" cy="545088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rot="178014">
            <a:off x="8233173" y="2021400"/>
            <a:ext cx="3823134" cy="4247317"/>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nl-NL" dirty="0"/>
              <a:t>Grappig (= reclame die jou doet lachen)</a:t>
            </a:r>
          </a:p>
          <a:p>
            <a:pPr marL="285750" indent="-285750">
              <a:lnSpc>
                <a:spcPct val="150000"/>
              </a:lnSpc>
              <a:buFont typeface="Wingdings" panose="05000000000000000000" pitchFamily="2" charset="2"/>
              <a:buChar char="q"/>
            </a:pPr>
            <a:r>
              <a:rPr lang="nl-NL" dirty="0"/>
              <a:t>Schattig (= reclame die je schattig en lief vindt)</a:t>
            </a:r>
          </a:p>
          <a:p>
            <a:pPr marL="285750" indent="-285750">
              <a:lnSpc>
                <a:spcPct val="150000"/>
              </a:lnSpc>
              <a:buFont typeface="Wingdings" panose="05000000000000000000" pitchFamily="2" charset="2"/>
              <a:buChar char="q"/>
            </a:pPr>
            <a:r>
              <a:rPr lang="nl-NL" dirty="0"/>
              <a:t>Beroemd persoon/bekend figuur/expert</a:t>
            </a:r>
          </a:p>
          <a:p>
            <a:pPr marL="285750" indent="-285750">
              <a:lnSpc>
                <a:spcPct val="150000"/>
              </a:lnSpc>
              <a:buFont typeface="Wingdings" panose="05000000000000000000" pitchFamily="2" charset="2"/>
              <a:buChar char="q"/>
            </a:pPr>
            <a:r>
              <a:rPr lang="nl-NL" dirty="0"/>
              <a:t>Informatie (= reclame die informatie geeft over het product)</a:t>
            </a:r>
          </a:p>
          <a:p>
            <a:pPr marL="285750" indent="-285750">
              <a:lnSpc>
                <a:spcPct val="150000"/>
              </a:lnSpc>
              <a:buFont typeface="Wingdings" panose="05000000000000000000" pitchFamily="2" charset="2"/>
              <a:buChar char="q"/>
            </a:pPr>
            <a:r>
              <a:rPr lang="nl-NL" dirty="0"/>
              <a:t>Kortingen </a:t>
            </a:r>
          </a:p>
          <a:p>
            <a:pPr marL="285750" indent="-285750">
              <a:lnSpc>
                <a:spcPct val="150000"/>
              </a:lnSpc>
              <a:buFont typeface="Wingdings" panose="05000000000000000000" pitchFamily="2" charset="2"/>
              <a:buChar char="q"/>
            </a:pPr>
            <a:r>
              <a:rPr lang="nl-NL" dirty="0" smtClean="0"/>
              <a:t>Wedstrijd</a:t>
            </a:r>
            <a:endParaRPr lang="nl-BE" dirty="0"/>
          </a:p>
        </p:txBody>
      </p:sp>
      <p:pic>
        <p:nvPicPr>
          <p:cNvPr id="41" name="Afbeelding 40"/>
          <p:cNvPicPr>
            <a:picLocks noChangeAspect="1"/>
          </p:cNvPicPr>
          <p:nvPr/>
        </p:nvPicPr>
        <p:blipFill>
          <a:blip r:embed="rId4"/>
          <a:stretch>
            <a:fillRect/>
          </a:stretch>
        </p:blipFill>
        <p:spPr>
          <a:xfrm>
            <a:off x="187048" y="523211"/>
            <a:ext cx="2910951" cy="2205702"/>
          </a:xfrm>
          <a:prstGeom prst="rect">
            <a:avLst/>
          </a:prstGeom>
        </p:spPr>
      </p:pic>
      <p:pic>
        <p:nvPicPr>
          <p:cNvPr id="42" name="Afbeelding 41"/>
          <p:cNvPicPr>
            <a:picLocks noChangeAspect="1"/>
          </p:cNvPicPr>
          <p:nvPr/>
        </p:nvPicPr>
        <p:blipFill>
          <a:blip r:embed="rId5"/>
          <a:stretch>
            <a:fillRect/>
          </a:stretch>
        </p:blipFill>
        <p:spPr>
          <a:xfrm>
            <a:off x="3277981" y="576802"/>
            <a:ext cx="2543936" cy="3314443"/>
          </a:xfrm>
          <a:prstGeom prst="rect">
            <a:avLst/>
          </a:prstGeom>
        </p:spPr>
      </p:pic>
      <p:pic>
        <p:nvPicPr>
          <p:cNvPr id="44" name="Afbeelding 43" descr="Afbeeldingsresultaat voor advertisement toilet pape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767" y="2886999"/>
            <a:ext cx="2009019" cy="2796350"/>
          </a:xfrm>
          <a:prstGeom prst="rect">
            <a:avLst/>
          </a:prstGeom>
          <a:noFill/>
          <a:ln>
            <a:noFill/>
          </a:ln>
        </p:spPr>
      </p:pic>
      <p:pic>
        <p:nvPicPr>
          <p:cNvPr id="45" name="Afbeelding 44"/>
          <p:cNvPicPr>
            <a:picLocks noChangeAspect="1"/>
          </p:cNvPicPr>
          <p:nvPr/>
        </p:nvPicPr>
        <p:blipFill>
          <a:blip r:embed="rId7"/>
          <a:stretch>
            <a:fillRect/>
          </a:stretch>
        </p:blipFill>
        <p:spPr>
          <a:xfrm>
            <a:off x="2699768" y="3825746"/>
            <a:ext cx="3002241" cy="2814637"/>
          </a:xfrm>
          <a:prstGeom prst="rect">
            <a:avLst/>
          </a:prstGeom>
        </p:spPr>
      </p:pic>
      <p:sp>
        <p:nvSpPr>
          <p:cNvPr id="12" name="Rechthoek 11"/>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tel 1"/>
          <p:cNvSpPr txBox="1">
            <a:spLocks/>
          </p:cNvSpPr>
          <p:nvPr/>
        </p:nvSpPr>
        <p:spPr>
          <a:xfrm>
            <a:off x="7870645" y="313634"/>
            <a:ext cx="397158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smtClean="0">
                <a:latin typeface="+mn-lt"/>
              </a:rPr>
              <a:t>Reclametrucjes</a:t>
            </a:r>
            <a:endParaRPr lang="nl-BE" b="1" dirty="0">
              <a:latin typeface="+mn-lt"/>
            </a:endParaRPr>
          </a:p>
        </p:txBody>
      </p:sp>
      <p:sp>
        <p:nvSpPr>
          <p:cNvPr id="14" name="10-puntige ster 13"/>
          <p:cNvSpPr/>
          <p:nvPr/>
        </p:nvSpPr>
        <p:spPr>
          <a:xfrm>
            <a:off x="7354528" y="703366"/>
            <a:ext cx="486137" cy="486137"/>
          </a:xfrm>
          <a:prstGeom prst="star1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4</a:t>
            </a:r>
            <a:endParaRPr lang="nl-BE" b="1" dirty="0"/>
          </a:p>
        </p:txBody>
      </p:sp>
      <p:pic>
        <p:nvPicPr>
          <p:cNvPr id="4" name="Afbeelding 3"/>
          <p:cNvPicPr>
            <a:picLocks noChangeAspect="1"/>
          </p:cNvPicPr>
          <p:nvPr/>
        </p:nvPicPr>
        <p:blipFill>
          <a:blip r:embed="rId8"/>
          <a:stretch>
            <a:fillRect/>
          </a:stretch>
        </p:blipFill>
        <p:spPr>
          <a:xfrm>
            <a:off x="5781599" y="4798657"/>
            <a:ext cx="1040570" cy="1977482"/>
          </a:xfrm>
          <a:prstGeom prst="rect">
            <a:avLst/>
          </a:prstGeom>
        </p:spPr>
      </p:pic>
      <p:pic>
        <p:nvPicPr>
          <p:cNvPr id="16" name="Afbeelding 15"/>
          <p:cNvPicPr>
            <a:picLocks noChangeAspect="1"/>
          </p:cNvPicPr>
          <p:nvPr/>
        </p:nvPicPr>
        <p:blipFill rotWithShape="1">
          <a:blip r:embed="rId9"/>
          <a:srcRect l="6935" r="7525"/>
          <a:stretch/>
        </p:blipFill>
        <p:spPr>
          <a:xfrm>
            <a:off x="6850505" y="4590557"/>
            <a:ext cx="1049311" cy="2185582"/>
          </a:xfrm>
          <a:prstGeom prst="rect">
            <a:avLst/>
          </a:prstGeom>
        </p:spPr>
      </p:pic>
    </p:spTree>
    <p:extLst>
      <p:ext uri="{BB962C8B-B14F-4D97-AF65-F5344CB8AC3E}">
        <p14:creationId xmlns:p14="http://schemas.microsoft.com/office/powerpoint/2010/main" val="41380150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fin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203" y="412894"/>
            <a:ext cx="6019594" cy="6019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6737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0-puntige ster 2"/>
          <p:cNvSpPr/>
          <p:nvPr/>
        </p:nvSpPr>
        <p:spPr>
          <a:xfrm>
            <a:off x="529932" y="1193094"/>
            <a:ext cx="486137" cy="486137"/>
          </a:xfrm>
          <a:prstGeom prst="star1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1</a:t>
            </a:r>
            <a:endParaRPr lang="nl-BE" b="1" dirty="0"/>
          </a:p>
        </p:txBody>
      </p:sp>
      <p:sp>
        <p:nvSpPr>
          <p:cNvPr id="2" name="Tekstvak 1"/>
          <p:cNvSpPr txBox="1"/>
          <p:nvPr/>
        </p:nvSpPr>
        <p:spPr>
          <a:xfrm>
            <a:off x="529818" y="2116945"/>
            <a:ext cx="9678939" cy="3323987"/>
          </a:xfrm>
          <a:prstGeom prst="rect">
            <a:avLst/>
          </a:prstGeom>
          <a:noFill/>
        </p:spPr>
        <p:txBody>
          <a:bodyPr wrap="square" rtlCol="0">
            <a:spAutoFit/>
          </a:bodyPr>
          <a:lstStyle/>
          <a:p>
            <a:pPr marL="285750" indent="-285750">
              <a:lnSpc>
                <a:spcPct val="150000"/>
              </a:lnSpc>
              <a:buClr>
                <a:srgbClr val="05333F"/>
              </a:buClr>
              <a:buFont typeface="Arial" panose="020B0604020202020204" pitchFamily="34" charset="0"/>
              <a:buChar char="•"/>
            </a:pPr>
            <a:r>
              <a:rPr lang="nl-NL" sz="2800" dirty="0" smtClean="0"/>
              <a:t>Minder irritant</a:t>
            </a:r>
          </a:p>
          <a:p>
            <a:pPr marL="285750" indent="-285750">
              <a:lnSpc>
                <a:spcPct val="150000"/>
              </a:lnSpc>
              <a:buClr>
                <a:srgbClr val="05333F"/>
              </a:buClr>
              <a:buFont typeface="Arial" panose="020B0604020202020204" pitchFamily="34" charset="0"/>
              <a:buChar char="•"/>
            </a:pPr>
            <a:r>
              <a:rPr lang="nl-NL" sz="2800" dirty="0" smtClean="0"/>
              <a:t>Leuk om te spelen</a:t>
            </a:r>
          </a:p>
          <a:p>
            <a:pPr marL="285750" indent="-285750">
              <a:lnSpc>
                <a:spcPct val="150000"/>
              </a:lnSpc>
              <a:buClr>
                <a:srgbClr val="05333F"/>
              </a:buClr>
              <a:buFont typeface="Arial" panose="020B0604020202020204" pitchFamily="34" charset="0"/>
              <a:buChar char="•"/>
            </a:pPr>
            <a:r>
              <a:rPr lang="nl-NL" sz="2800" dirty="0" smtClean="0"/>
              <a:t>Merk bekender maken</a:t>
            </a:r>
          </a:p>
          <a:p>
            <a:pPr marL="285750" indent="-285750">
              <a:lnSpc>
                <a:spcPct val="150000"/>
              </a:lnSpc>
              <a:buClr>
                <a:srgbClr val="05333F"/>
              </a:buClr>
              <a:buFont typeface="Arial" panose="020B0604020202020204" pitchFamily="34" charset="0"/>
              <a:buChar char="•"/>
            </a:pPr>
            <a:r>
              <a:rPr lang="nl-NL" sz="2800" dirty="0" smtClean="0"/>
              <a:t>Duurt niet lang om te spelen = vaker spelen</a:t>
            </a:r>
          </a:p>
          <a:p>
            <a:pPr marL="285750" indent="-285750">
              <a:lnSpc>
                <a:spcPct val="150000"/>
              </a:lnSpc>
              <a:buClr>
                <a:srgbClr val="05333F"/>
              </a:buClr>
              <a:buFont typeface="Arial" panose="020B0604020202020204" pitchFamily="34" charset="0"/>
              <a:buChar char="•"/>
            </a:pPr>
            <a:r>
              <a:rPr lang="nl-NL" sz="2800" dirty="0" smtClean="0"/>
              <a:t>…</a:t>
            </a:r>
          </a:p>
        </p:txBody>
      </p:sp>
      <p:pic>
        <p:nvPicPr>
          <p:cNvPr id="8" name="Afbeelding 7"/>
          <p:cNvPicPr>
            <a:picLocks noChangeAspect="1"/>
          </p:cNvPicPr>
          <p:nvPr/>
        </p:nvPicPr>
        <p:blipFill>
          <a:blip r:embed="rId3"/>
          <a:stretch>
            <a:fillRect/>
          </a:stretch>
        </p:blipFill>
        <p:spPr>
          <a:xfrm>
            <a:off x="8355290" y="4456403"/>
            <a:ext cx="3706935" cy="2272363"/>
          </a:xfrm>
          <a:prstGeom prst="rect">
            <a:avLst/>
          </a:prstGeom>
        </p:spPr>
      </p:pic>
      <p:sp>
        <p:nvSpPr>
          <p:cNvPr id="9" name="Rechthoek 8"/>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Afbeelding 9"/>
          <p:cNvPicPr>
            <a:picLocks noChangeAspect="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r="14215" b="38690"/>
          <a:stretch/>
        </p:blipFill>
        <p:spPr>
          <a:xfrm rot="20438426" flipH="1">
            <a:off x="6557424" y="26307"/>
            <a:ext cx="4222393" cy="2927850"/>
          </a:xfrm>
          <a:prstGeom prst="rect">
            <a:avLst/>
          </a:prstGeom>
        </p:spPr>
      </p:pic>
      <p:sp>
        <p:nvSpPr>
          <p:cNvPr id="11" name="Tekstvak 10"/>
          <p:cNvSpPr txBox="1"/>
          <p:nvPr/>
        </p:nvSpPr>
        <p:spPr>
          <a:xfrm>
            <a:off x="7295987" y="485729"/>
            <a:ext cx="2745265" cy="1631216"/>
          </a:xfrm>
          <a:prstGeom prst="rect">
            <a:avLst/>
          </a:prstGeom>
          <a:noFill/>
        </p:spPr>
        <p:txBody>
          <a:bodyPr wrap="square" rtlCol="0">
            <a:spAutoFit/>
          </a:bodyPr>
          <a:lstStyle/>
          <a:p>
            <a:pPr algn="ctr"/>
            <a:r>
              <a:rPr lang="nl-NL" sz="2500" dirty="0" smtClean="0"/>
              <a:t>Maar weten jullie ook waarom er zo’n spelletjes gemaakt worden?</a:t>
            </a:r>
            <a:endParaRPr lang="nl-BE" sz="2500" dirty="0"/>
          </a:p>
        </p:txBody>
      </p:sp>
      <p:sp>
        <p:nvSpPr>
          <p:cNvPr id="12" name="Tekstvak 11"/>
          <p:cNvSpPr txBox="1"/>
          <p:nvPr/>
        </p:nvSpPr>
        <p:spPr>
          <a:xfrm>
            <a:off x="1029423" y="1011357"/>
            <a:ext cx="9680284" cy="671851"/>
          </a:xfrm>
          <a:prstGeom prst="rect">
            <a:avLst/>
          </a:prstGeom>
          <a:noFill/>
        </p:spPr>
        <p:txBody>
          <a:bodyPr wrap="square" rtlCol="0">
            <a:spAutoFit/>
          </a:bodyPr>
          <a:lstStyle/>
          <a:p>
            <a:pPr>
              <a:lnSpc>
                <a:spcPct val="150000"/>
              </a:lnSpc>
              <a:buClr>
                <a:srgbClr val="30AA9D"/>
              </a:buClr>
            </a:pPr>
            <a:r>
              <a:rPr lang="nl-NL" sz="2800" b="1" dirty="0" smtClean="0"/>
              <a:t>“STRESSMANNETJE”</a:t>
            </a:r>
            <a:endParaRPr lang="nl-NL" sz="2800" b="1" dirty="0"/>
          </a:p>
        </p:txBody>
      </p:sp>
      <p:pic>
        <p:nvPicPr>
          <p:cNvPr id="13" name="Afbeelding 12"/>
          <p:cNvPicPr>
            <a:picLocks noChangeAspect="1"/>
          </p:cNvPicPr>
          <p:nvPr/>
        </p:nvPicPr>
        <p:blipFill>
          <a:blip r:embed="rId5"/>
          <a:stretch>
            <a:fillRect/>
          </a:stretch>
        </p:blipFill>
        <p:spPr>
          <a:xfrm>
            <a:off x="9631518" y="2158722"/>
            <a:ext cx="1154478" cy="2238987"/>
          </a:xfrm>
          <a:prstGeom prst="rect">
            <a:avLst/>
          </a:prstGeom>
        </p:spPr>
      </p:pic>
    </p:spTree>
    <p:extLst>
      <p:ext uri="{BB962C8B-B14F-4D97-AF65-F5344CB8AC3E}">
        <p14:creationId xmlns:p14="http://schemas.microsoft.com/office/powerpoint/2010/main" val="766352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966431" y="856538"/>
            <a:ext cx="10860808" cy="1384995"/>
          </a:xfrm>
          <a:prstGeom prst="rect">
            <a:avLst/>
          </a:prstGeom>
          <a:noFill/>
        </p:spPr>
        <p:txBody>
          <a:bodyPr wrap="square" rtlCol="0">
            <a:spAutoFit/>
          </a:bodyPr>
          <a:lstStyle/>
          <a:p>
            <a:pPr>
              <a:lnSpc>
                <a:spcPct val="150000"/>
              </a:lnSpc>
              <a:buClr>
                <a:srgbClr val="30AA9D"/>
              </a:buClr>
            </a:pPr>
            <a:r>
              <a:rPr lang="nl-NL" sz="2800" b="1" dirty="0" smtClean="0"/>
              <a:t>SPELLETJES MET VEEL RECLAME IN EN ROND (= IN-GAME ADVERTISING)</a:t>
            </a:r>
          </a:p>
          <a:p>
            <a:pPr marL="800100" lvl="1" indent="-342900">
              <a:lnSpc>
                <a:spcPct val="150000"/>
              </a:lnSpc>
              <a:buClr>
                <a:srgbClr val="05333F"/>
              </a:buClr>
              <a:buFont typeface="Arial" panose="020B0604020202020204" pitchFamily="34" charset="0"/>
              <a:buChar char="•"/>
            </a:pPr>
            <a:r>
              <a:rPr lang="nl-NL" sz="2800" dirty="0" smtClean="0"/>
              <a:t>Bijvoorbeeld </a:t>
            </a:r>
            <a:r>
              <a:rPr lang="nl-NL" sz="2800" dirty="0"/>
              <a:t>het spelletje “Bus Rush”</a:t>
            </a: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1020" y="2588178"/>
            <a:ext cx="3103199" cy="4137598"/>
          </a:xfrm>
          <a:prstGeom prst="rect">
            <a:avLst/>
          </a:prstGeom>
        </p:spPr>
      </p:pic>
      <p:sp>
        <p:nvSpPr>
          <p:cNvPr id="6" name="Rechthoek 5"/>
          <p:cNvSpPr/>
          <p:nvPr/>
        </p:nvSpPr>
        <p:spPr>
          <a:xfrm>
            <a:off x="3943898" y="6016700"/>
            <a:ext cx="1352811" cy="40083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8770" y="2604202"/>
            <a:ext cx="3103200" cy="4137600"/>
          </a:xfrm>
          <a:prstGeom prst="rect">
            <a:avLst/>
          </a:prstGeom>
        </p:spPr>
      </p:pic>
      <p:sp>
        <p:nvSpPr>
          <p:cNvPr id="10" name="Ingekeepte PIJL-RECHTS 9"/>
          <p:cNvSpPr/>
          <p:nvPr/>
        </p:nvSpPr>
        <p:spPr>
          <a:xfrm rot="19339499">
            <a:off x="5258439" y="4922313"/>
            <a:ext cx="2367030" cy="637972"/>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10-puntige ster 10"/>
          <p:cNvSpPr/>
          <p:nvPr/>
        </p:nvSpPr>
        <p:spPr>
          <a:xfrm>
            <a:off x="480294" y="976243"/>
            <a:ext cx="486137" cy="486137"/>
          </a:xfrm>
          <a:prstGeom prst="star1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2</a:t>
            </a:r>
            <a:endParaRPr lang="nl-BE" b="1" dirty="0"/>
          </a:p>
        </p:txBody>
      </p:sp>
      <p:sp>
        <p:nvSpPr>
          <p:cNvPr id="12" name="Rechthoek 11"/>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Afbeelding 12"/>
          <p:cNvPicPr>
            <a:picLocks noChangeAspect="1"/>
          </p:cNvPicPr>
          <p:nvPr/>
        </p:nvPicPr>
        <p:blipFill rotWithShape="1">
          <a:blip r:embed="rId5"/>
          <a:srcRect r="3665" b="652"/>
          <a:stretch/>
        </p:blipFill>
        <p:spPr>
          <a:xfrm rot="5400000">
            <a:off x="663284" y="4625640"/>
            <a:ext cx="1569077" cy="2895644"/>
          </a:xfrm>
          <a:prstGeom prst="rect">
            <a:avLst/>
          </a:prstGeom>
        </p:spPr>
      </p:pic>
    </p:spTree>
    <p:extLst>
      <p:ext uri="{BB962C8B-B14F-4D97-AF65-F5344CB8AC3E}">
        <p14:creationId xmlns:p14="http://schemas.microsoft.com/office/powerpoint/2010/main" val="42105532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2425" y="1691640"/>
            <a:ext cx="4978400" cy="3733800"/>
          </a:xfrm>
          <a:prstGeom prst="rect">
            <a:avLst/>
          </a:prstGeom>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666227" y="1078719"/>
            <a:ext cx="3887722" cy="5249201"/>
          </a:xfrm>
          <a:prstGeom prst="rect">
            <a:avLst/>
          </a:prstGeom>
        </p:spPr>
      </p:pic>
      <p:sp>
        <p:nvSpPr>
          <p:cNvPr id="8" name="Ingekeepte PIJL-RECHTS 7"/>
          <p:cNvSpPr/>
          <p:nvPr/>
        </p:nvSpPr>
        <p:spPr>
          <a:xfrm rot="20832620">
            <a:off x="3331588" y="3448021"/>
            <a:ext cx="2006067" cy="624840"/>
          </a:xfrm>
          <a:prstGeom prst="notched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p:cNvSpPr/>
          <p:nvPr/>
        </p:nvSpPr>
        <p:spPr>
          <a:xfrm>
            <a:off x="666227" y="5820340"/>
            <a:ext cx="3887722" cy="50758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p:cNvPicPr>
            <a:picLocks noChangeAspect="1"/>
          </p:cNvPicPr>
          <p:nvPr/>
        </p:nvPicPr>
        <p:blipFill>
          <a:blip r:embed="rId5"/>
          <a:stretch>
            <a:fillRect/>
          </a:stretch>
        </p:blipFill>
        <p:spPr>
          <a:xfrm>
            <a:off x="10410825" y="3943350"/>
            <a:ext cx="1781175" cy="2914650"/>
          </a:xfrm>
          <a:prstGeom prst="rect">
            <a:avLst/>
          </a:prstGeom>
        </p:spPr>
      </p:pic>
    </p:spTree>
    <p:extLst>
      <p:ext uri="{BB962C8B-B14F-4D97-AF65-F5344CB8AC3E}">
        <p14:creationId xmlns:p14="http://schemas.microsoft.com/office/powerpoint/2010/main" val="9459244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257056" y="587537"/>
            <a:ext cx="7960512" cy="4922581"/>
          </a:xfrm>
          <a:prstGeom prst="rect">
            <a:avLst/>
          </a:prstGeom>
        </p:spPr>
      </p:pic>
      <p:sp>
        <p:nvSpPr>
          <p:cNvPr id="7" name="Rechthoek 6"/>
          <p:cNvSpPr/>
          <p:nvPr/>
        </p:nvSpPr>
        <p:spPr>
          <a:xfrm>
            <a:off x="6388768" y="1660358"/>
            <a:ext cx="1660358" cy="61361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2" name="Picture 6" descr="Afbeeldingsresultaat voor question marks"/>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6263786" y="1491553"/>
            <a:ext cx="1925207" cy="9512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attachment.outlook.office.net/owa/britt-adams@hotmail.com/service.svc/s/GetFileAttachment?id=AQMkADAwATZiZmYAZC1hOThjLWZkNDgtMDACLTAwCgBGAAADysVPFcV0l0%2BCcbRAUpexsQAHAFWhyG7XRQ1MvVx4bCc0utgAAAIBDAAAAFWhyG7XRQ1MvVx4bCc0utgAARRbLuAAAAABEgAQAI9jW7e9x1RHsYxxvXtOXRE%3D&amp;X-OWA-CANARY=l-N3pY7y7U268NHoUA3Cp8BX3MLOIdQY9l0Ubq4Za6YJnLlemdqCh2lQ6PQZNQZWZeKcl24hMIs.&amp;token=fe8e59bc-b25d-471e-bb03-2df49744b7ee&amp;owa=outlook.live.com&amp;isc=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02282">
            <a:off x="7377232" y="3000875"/>
            <a:ext cx="2450690" cy="3673165"/>
          </a:xfrm>
          <a:prstGeom prst="rect">
            <a:avLst/>
          </a:prstGeom>
          <a:noFill/>
          <a:extLst>
            <a:ext uri="{909E8E84-426E-40DD-AFC4-6F175D3DCCD1}">
              <a14:hiddenFill xmlns:a14="http://schemas.microsoft.com/office/drawing/2010/main">
                <a:solidFill>
                  <a:srgbClr val="FFFFFF"/>
                </a:solidFill>
              </a14:hiddenFill>
            </a:ext>
          </a:extLst>
        </p:spPr>
      </p:pic>
      <p:sp>
        <p:nvSpPr>
          <p:cNvPr id="10" name="Rechthoek 9"/>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r="14215" b="38690"/>
          <a:stretch/>
        </p:blipFill>
        <p:spPr>
          <a:xfrm rot="20438426" flipH="1">
            <a:off x="7971055" y="250866"/>
            <a:ext cx="4222393" cy="2927850"/>
          </a:xfrm>
          <a:prstGeom prst="rect">
            <a:avLst/>
          </a:prstGeom>
        </p:spPr>
      </p:pic>
      <p:sp>
        <p:nvSpPr>
          <p:cNvPr id="15" name="Tekstvak 14"/>
          <p:cNvSpPr txBox="1"/>
          <p:nvPr/>
        </p:nvSpPr>
        <p:spPr>
          <a:xfrm>
            <a:off x="8617181" y="637845"/>
            <a:ext cx="2930139" cy="1631216"/>
          </a:xfrm>
          <a:prstGeom prst="rect">
            <a:avLst/>
          </a:prstGeom>
          <a:noFill/>
        </p:spPr>
        <p:txBody>
          <a:bodyPr wrap="square" rtlCol="0">
            <a:spAutoFit/>
          </a:bodyPr>
          <a:lstStyle/>
          <a:p>
            <a:pPr algn="ctr"/>
            <a:r>
              <a:rPr lang="nl-NL" sz="2500" dirty="0" smtClean="0"/>
              <a:t>Maar weten jullie ook waarom er zoveel reclame in en rond spelletjes is?</a:t>
            </a:r>
            <a:endParaRPr lang="nl-BE" sz="2500" dirty="0"/>
          </a:p>
        </p:txBody>
      </p:sp>
      <p:pic>
        <p:nvPicPr>
          <p:cNvPr id="16" name="Afbeelding 15"/>
          <p:cNvPicPr>
            <a:picLocks noChangeAspect="1"/>
          </p:cNvPicPr>
          <p:nvPr/>
        </p:nvPicPr>
        <p:blipFill rotWithShape="1">
          <a:blip r:embed="rId7"/>
          <a:srcRect r="3665" b="652"/>
          <a:stretch/>
        </p:blipFill>
        <p:spPr>
          <a:xfrm rot="5400000">
            <a:off x="490626" y="5015002"/>
            <a:ext cx="1352371" cy="2333625"/>
          </a:xfrm>
          <a:prstGeom prst="rect">
            <a:avLst/>
          </a:prstGeom>
        </p:spPr>
      </p:pic>
      <p:pic>
        <p:nvPicPr>
          <p:cNvPr id="17" name="Afbeelding 16"/>
          <p:cNvPicPr>
            <a:picLocks noChangeAspect="1"/>
          </p:cNvPicPr>
          <p:nvPr/>
        </p:nvPicPr>
        <p:blipFill>
          <a:blip r:embed="rId8"/>
          <a:stretch>
            <a:fillRect/>
          </a:stretch>
        </p:blipFill>
        <p:spPr>
          <a:xfrm>
            <a:off x="10970081" y="2676300"/>
            <a:ext cx="1154478" cy="2238987"/>
          </a:xfrm>
          <a:prstGeom prst="rect">
            <a:avLst/>
          </a:prstGeom>
        </p:spPr>
      </p:pic>
    </p:spTree>
    <p:extLst>
      <p:ext uri="{BB962C8B-B14F-4D97-AF65-F5344CB8AC3E}">
        <p14:creationId xmlns:p14="http://schemas.microsoft.com/office/powerpoint/2010/main" val="135477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870388" y="515025"/>
            <a:ext cx="4816428" cy="2677656"/>
          </a:xfrm>
          <a:prstGeom prst="rect">
            <a:avLst/>
          </a:prstGeom>
          <a:noFill/>
        </p:spPr>
        <p:txBody>
          <a:bodyPr wrap="square" rtlCol="0">
            <a:spAutoFit/>
          </a:bodyPr>
          <a:lstStyle/>
          <a:p>
            <a:pPr>
              <a:lnSpc>
                <a:spcPct val="150000"/>
              </a:lnSpc>
              <a:buClr>
                <a:srgbClr val="30AA9D"/>
              </a:buClr>
            </a:pPr>
            <a:r>
              <a:rPr lang="nl-NL" sz="2800" b="1" dirty="0" smtClean="0"/>
              <a:t>SPELLETJES WAARBIJ RECLAME DEEL UITMAAKT VAN DE SPELOMGEVING   </a:t>
            </a:r>
          </a:p>
          <a:p>
            <a:pPr>
              <a:lnSpc>
                <a:spcPct val="150000"/>
              </a:lnSpc>
              <a:buClr>
                <a:srgbClr val="30AA9D"/>
              </a:buClr>
            </a:pPr>
            <a:r>
              <a:rPr lang="nl-NL" sz="2800" b="1" dirty="0" smtClean="0"/>
              <a:t>(= IN-GAME ADVERTISING)</a:t>
            </a:r>
            <a:endParaRPr lang="nl-NL" sz="2800" b="1" dirty="0"/>
          </a:p>
        </p:txBody>
      </p:sp>
      <p:sp>
        <p:nvSpPr>
          <p:cNvPr id="12" name="10-puntige ster 11"/>
          <p:cNvSpPr/>
          <p:nvPr/>
        </p:nvSpPr>
        <p:spPr>
          <a:xfrm>
            <a:off x="384251" y="687978"/>
            <a:ext cx="486137" cy="486137"/>
          </a:xfrm>
          <a:prstGeom prst="star1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3</a:t>
            </a:r>
            <a:endParaRPr lang="nl-BE" b="1" dirty="0"/>
          </a:p>
        </p:txBody>
      </p:sp>
      <p:pic>
        <p:nvPicPr>
          <p:cNvPr id="3" name="Afbeelding 2"/>
          <p:cNvPicPr>
            <a:picLocks noChangeAspect="1"/>
          </p:cNvPicPr>
          <p:nvPr/>
        </p:nvPicPr>
        <p:blipFill>
          <a:blip r:embed="rId3"/>
          <a:stretch>
            <a:fillRect/>
          </a:stretch>
        </p:blipFill>
        <p:spPr>
          <a:xfrm>
            <a:off x="5546852" y="538078"/>
            <a:ext cx="6194646" cy="6267647"/>
          </a:xfrm>
          <a:prstGeom prst="rect">
            <a:avLst/>
          </a:prstGeom>
          <a:ln>
            <a:solidFill>
              <a:schemeClr val="bg1"/>
            </a:solidFill>
          </a:ln>
        </p:spPr>
      </p:pic>
      <p:sp>
        <p:nvSpPr>
          <p:cNvPr id="5" name="Rechthoek 4"/>
          <p:cNvSpPr/>
          <p:nvPr/>
        </p:nvSpPr>
        <p:spPr>
          <a:xfrm rot="833869">
            <a:off x="7087158" y="970379"/>
            <a:ext cx="530087" cy="19869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p:cNvSpPr/>
          <p:nvPr/>
        </p:nvSpPr>
        <p:spPr>
          <a:xfrm>
            <a:off x="10164417" y="538078"/>
            <a:ext cx="1179444" cy="1131696"/>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Ovaal 16"/>
          <p:cNvSpPr/>
          <p:nvPr/>
        </p:nvSpPr>
        <p:spPr>
          <a:xfrm>
            <a:off x="10077450" y="2042199"/>
            <a:ext cx="241852" cy="197417"/>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7"/>
          <p:cNvSpPr/>
          <p:nvPr/>
        </p:nvSpPr>
        <p:spPr>
          <a:xfrm>
            <a:off x="7191519" y="3860114"/>
            <a:ext cx="241852" cy="197417"/>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18"/>
          <p:cNvSpPr/>
          <p:nvPr/>
        </p:nvSpPr>
        <p:spPr>
          <a:xfrm>
            <a:off x="5686816" y="5314417"/>
            <a:ext cx="1946533" cy="715321"/>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19"/>
          <p:cNvSpPr/>
          <p:nvPr/>
        </p:nvSpPr>
        <p:spPr>
          <a:xfrm>
            <a:off x="8714157" y="5910470"/>
            <a:ext cx="2841739" cy="503582"/>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Ovaal 21"/>
          <p:cNvSpPr/>
          <p:nvPr/>
        </p:nvSpPr>
        <p:spPr>
          <a:xfrm>
            <a:off x="10151165" y="3860114"/>
            <a:ext cx="576471" cy="544296"/>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Ovaal 22"/>
          <p:cNvSpPr/>
          <p:nvPr/>
        </p:nvSpPr>
        <p:spPr>
          <a:xfrm>
            <a:off x="10754140" y="2778755"/>
            <a:ext cx="298174" cy="267938"/>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14"/>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6" name="Afbeelding 15"/>
          <p:cNvPicPr>
            <a:picLocks noChangeAspect="1"/>
          </p:cNvPicPr>
          <p:nvPr/>
        </p:nvPicPr>
        <p:blipFill rotWithShape="1">
          <a:blip r:embed="rId4"/>
          <a:srcRect r="3665" b="652"/>
          <a:stretch/>
        </p:blipFill>
        <p:spPr>
          <a:xfrm rot="5400000">
            <a:off x="742948" y="4067176"/>
            <a:ext cx="2047876" cy="3533775"/>
          </a:xfrm>
          <a:prstGeom prst="rect">
            <a:avLst/>
          </a:prstGeom>
        </p:spPr>
      </p:pic>
    </p:spTree>
    <p:extLst>
      <p:ext uri="{BB962C8B-B14F-4D97-AF65-F5344CB8AC3E}">
        <p14:creationId xmlns:p14="http://schemas.microsoft.com/office/powerpoint/2010/main" val="407259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7" grpId="0" animBg="1"/>
      <p:bldP spid="18" grpId="0" animBg="1"/>
      <p:bldP spid="19" grpId="0" animBg="1"/>
      <p:bldP spid="20"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10576224" y="337360"/>
            <a:ext cx="1331244" cy="646331"/>
          </a:xfrm>
          <a:prstGeom prst="rect">
            <a:avLst/>
          </a:prstGeom>
          <a:noFill/>
        </p:spPr>
        <p:txBody>
          <a:bodyPr wrap="square" rtlCol="0">
            <a:spAutoFit/>
          </a:bodyPr>
          <a:lstStyle/>
          <a:p>
            <a:pPr algn="ctr"/>
            <a:r>
              <a:rPr lang="nl-NL" b="1" dirty="0" smtClean="0">
                <a:solidFill>
                  <a:srgbClr val="05333F"/>
                </a:solidFill>
              </a:rPr>
              <a:t>Denk aan </a:t>
            </a:r>
          </a:p>
          <a:p>
            <a:pPr algn="ctr"/>
            <a:r>
              <a:rPr lang="nl-NL" b="1" dirty="0" smtClean="0">
                <a:solidFill>
                  <a:srgbClr val="05333F"/>
                </a:solidFill>
              </a:rPr>
              <a:t>mij!</a:t>
            </a:r>
            <a:endParaRPr lang="nl-BE" b="1" dirty="0">
              <a:solidFill>
                <a:srgbClr val="05333F"/>
              </a:solidFill>
            </a:endParaRPr>
          </a:p>
        </p:txBody>
      </p:sp>
      <p:sp>
        <p:nvSpPr>
          <p:cNvPr id="8" name="Rechthoek 7"/>
          <p:cNvSpPr/>
          <p:nvPr/>
        </p:nvSpPr>
        <p:spPr>
          <a:xfrm>
            <a:off x="0" y="0"/>
            <a:ext cx="12192000" cy="365125"/>
          </a:xfrm>
          <a:prstGeom prst="rect">
            <a:avLst/>
          </a:prstGeom>
          <a:solidFill>
            <a:srgbClr val="05333F"/>
          </a:solidFill>
          <a:ln>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Picture 2" descr="Afbeeldingsresultaat voor prit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5339" y="163985"/>
            <a:ext cx="1136071" cy="1185466"/>
          </a:xfrm>
          <a:prstGeom prst="rect">
            <a:avLst/>
          </a:prstGeom>
          <a:noFill/>
          <a:extLst>
            <a:ext uri="{909E8E84-426E-40DD-AFC4-6F175D3DCCD1}">
              <a14:hiddenFill xmlns:a14="http://schemas.microsoft.com/office/drawing/2010/main">
                <a:solidFill>
                  <a:srgbClr val="FFFFFF"/>
                </a:solidFill>
              </a14:hiddenFill>
            </a:ext>
          </a:extLst>
        </p:spPr>
      </p:pic>
      <p:sp>
        <p:nvSpPr>
          <p:cNvPr id="6" name="Ovale toelichting 5"/>
          <p:cNvSpPr/>
          <p:nvPr/>
        </p:nvSpPr>
        <p:spPr>
          <a:xfrm>
            <a:off x="10358993" y="25680"/>
            <a:ext cx="1756986" cy="1074208"/>
          </a:xfrm>
          <a:prstGeom prst="wedgeEllipseCallout">
            <a:avLst>
              <a:gd name="adj1" fmla="val -69021"/>
              <a:gd name="adj2" fmla="val -11588"/>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p>
        </p:txBody>
      </p:sp>
      <p:sp>
        <p:nvSpPr>
          <p:cNvPr id="2" name="Afgeschuind diagonale hoek rechthoek 1"/>
          <p:cNvSpPr/>
          <p:nvPr/>
        </p:nvSpPr>
        <p:spPr>
          <a:xfrm>
            <a:off x="536059" y="913557"/>
            <a:ext cx="9286875" cy="5154211"/>
          </a:xfrm>
          <a:prstGeom prst="snip2DiagRect">
            <a:avLst/>
          </a:prstGeom>
          <a:solidFill>
            <a:schemeClr val="bg1"/>
          </a:solidFill>
          <a:ln w="38100">
            <a:solidFill>
              <a:srgbClr val="053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latin typeface="Wingdings" panose="05000000000000000000" pitchFamily="2" charset="2"/>
            </a:endParaRPr>
          </a:p>
        </p:txBody>
      </p:sp>
      <p:pic>
        <p:nvPicPr>
          <p:cNvPr id="9" name="Afbeelding 8" descr="Afbeeldingsresultaat voor nadenkend mannetj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510" y="1002741"/>
            <a:ext cx="1215390" cy="1168959"/>
          </a:xfrm>
          <a:prstGeom prst="rect">
            <a:avLst/>
          </a:prstGeom>
          <a:noFill/>
          <a:ln>
            <a:noFill/>
          </a:ln>
        </p:spPr>
      </p:pic>
      <p:sp>
        <p:nvSpPr>
          <p:cNvPr id="4" name="Tekstvak 3"/>
          <p:cNvSpPr txBox="1"/>
          <p:nvPr/>
        </p:nvSpPr>
        <p:spPr>
          <a:xfrm>
            <a:off x="2486025" y="1276821"/>
            <a:ext cx="2919411" cy="553998"/>
          </a:xfrm>
          <a:prstGeom prst="rect">
            <a:avLst/>
          </a:prstGeom>
          <a:noFill/>
        </p:spPr>
        <p:txBody>
          <a:bodyPr wrap="square" rtlCol="0">
            <a:spAutoFit/>
          </a:bodyPr>
          <a:lstStyle/>
          <a:p>
            <a:r>
              <a:rPr lang="nl-NL" sz="3000" dirty="0" smtClean="0">
                <a:solidFill>
                  <a:srgbClr val="05333F"/>
                </a:solidFill>
              </a:rPr>
              <a:t>Bedrog</a:t>
            </a:r>
            <a:endParaRPr lang="nl-BE" sz="3000" dirty="0">
              <a:solidFill>
                <a:srgbClr val="05333F"/>
              </a:solidFill>
            </a:endParaRPr>
          </a:p>
        </p:txBody>
      </p:sp>
      <p:sp>
        <p:nvSpPr>
          <p:cNvPr id="10" name="Tekstvak 9"/>
          <p:cNvSpPr txBox="1"/>
          <p:nvPr/>
        </p:nvSpPr>
        <p:spPr>
          <a:xfrm>
            <a:off x="1724025" y="2112295"/>
            <a:ext cx="2919411" cy="553998"/>
          </a:xfrm>
          <a:prstGeom prst="rect">
            <a:avLst/>
          </a:prstGeom>
          <a:noFill/>
        </p:spPr>
        <p:txBody>
          <a:bodyPr wrap="square" rtlCol="0">
            <a:spAutoFit/>
          </a:bodyPr>
          <a:lstStyle/>
          <a:p>
            <a:r>
              <a:rPr lang="nl-NL" sz="3000" dirty="0" smtClean="0">
                <a:solidFill>
                  <a:srgbClr val="05333F"/>
                </a:solidFill>
              </a:rPr>
              <a:t>Levensecht</a:t>
            </a:r>
            <a:endParaRPr lang="nl-BE" sz="3000" dirty="0">
              <a:solidFill>
                <a:srgbClr val="05333F"/>
              </a:solidFill>
            </a:endParaRPr>
          </a:p>
        </p:txBody>
      </p:sp>
      <p:sp>
        <p:nvSpPr>
          <p:cNvPr id="11" name="Tekstvak 10"/>
          <p:cNvSpPr txBox="1"/>
          <p:nvPr/>
        </p:nvSpPr>
        <p:spPr>
          <a:xfrm>
            <a:off x="1244916" y="3047275"/>
            <a:ext cx="2919411" cy="553998"/>
          </a:xfrm>
          <a:prstGeom prst="rect">
            <a:avLst/>
          </a:prstGeom>
          <a:noFill/>
        </p:spPr>
        <p:txBody>
          <a:bodyPr wrap="square" rtlCol="0">
            <a:spAutoFit/>
          </a:bodyPr>
          <a:lstStyle/>
          <a:p>
            <a:r>
              <a:rPr lang="nl-NL" sz="3000" dirty="0" smtClean="0">
                <a:solidFill>
                  <a:srgbClr val="05333F"/>
                </a:solidFill>
              </a:rPr>
              <a:t>Overbodig</a:t>
            </a:r>
            <a:endParaRPr lang="nl-BE" sz="3000" dirty="0">
              <a:solidFill>
                <a:srgbClr val="05333F"/>
              </a:solidFill>
            </a:endParaRPr>
          </a:p>
        </p:txBody>
      </p:sp>
      <p:sp>
        <p:nvSpPr>
          <p:cNvPr id="12" name="Tekstvak 11"/>
          <p:cNvSpPr txBox="1"/>
          <p:nvPr/>
        </p:nvSpPr>
        <p:spPr>
          <a:xfrm>
            <a:off x="1381125" y="4980885"/>
            <a:ext cx="2919411" cy="553998"/>
          </a:xfrm>
          <a:prstGeom prst="rect">
            <a:avLst/>
          </a:prstGeom>
          <a:noFill/>
        </p:spPr>
        <p:txBody>
          <a:bodyPr wrap="square" rtlCol="0">
            <a:spAutoFit/>
          </a:bodyPr>
          <a:lstStyle/>
          <a:p>
            <a:r>
              <a:rPr lang="nl-NL" sz="3000" dirty="0" smtClean="0">
                <a:solidFill>
                  <a:srgbClr val="05333F"/>
                </a:solidFill>
              </a:rPr>
              <a:t>Vervelend</a:t>
            </a:r>
            <a:endParaRPr lang="nl-BE" sz="3000" dirty="0">
              <a:solidFill>
                <a:srgbClr val="05333F"/>
              </a:solidFill>
            </a:endParaRPr>
          </a:p>
        </p:txBody>
      </p:sp>
      <p:sp>
        <p:nvSpPr>
          <p:cNvPr id="13" name="Tekstvak 12"/>
          <p:cNvSpPr txBox="1"/>
          <p:nvPr/>
        </p:nvSpPr>
        <p:spPr>
          <a:xfrm>
            <a:off x="3022858" y="4176631"/>
            <a:ext cx="2919411" cy="553998"/>
          </a:xfrm>
          <a:prstGeom prst="rect">
            <a:avLst/>
          </a:prstGeom>
          <a:noFill/>
        </p:spPr>
        <p:txBody>
          <a:bodyPr wrap="square" rtlCol="0">
            <a:spAutoFit/>
          </a:bodyPr>
          <a:lstStyle/>
          <a:p>
            <a:r>
              <a:rPr lang="nl-NL" sz="3000" dirty="0" smtClean="0">
                <a:solidFill>
                  <a:srgbClr val="05333F"/>
                </a:solidFill>
              </a:rPr>
              <a:t>Grappig</a:t>
            </a:r>
            <a:endParaRPr lang="nl-BE" sz="3000" dirty="0">
              <a:solidFill>
                <a:srgbClr val="05333F"/>
              </a:solidFill>
            </a:endParaRPr>
          </a:p>
        </p:txBody>
      </p:sp>
      <p:sp>
        <p:nvSpPr>
          <p:cNvPr id="14" name="Tekstvak 13"/>
          <p:cNvSpPr txBox="1"/>
          <p:nvPr/>
        </p:nvSpPr>
        <p:spPr>
          <a:xfrm>
            <a:off x="5638321" y="4845200"/>
            <a:ext cx="3765234" cy="553998"/>
          </a:xfrm>
          <a:prstGeom prst="rect">
            <a:avLst/>
          </a:prstGeom>
          <a:noFill/>
        </p:spPr>
        <p:txBody>
          <a:bodyPr wrap="square" rtlCol="0">
            <a:spAutoFit/>
          </a:bodyPr>
          <a:lstStyle/>
          <a:p>
            <a:r>
              <a:rPr lang="nl-NL" sz="3000" dirty="0" smtClean="0">
                <a:solidFill>
                  <a:srgbClr val="05333F"/>
                </a:solidFill>
              </a:rPr>
              <a:t>Geen problemen mee</a:t>
            </a:r>
            <a:endParaRPr lang="nl-BE" sz="3000" dirty="0">
              <a:solidFill>
                <a:srgbClr val="05333F"/>
              </a:solidFill>
            </a:endParaRPr>
          </a:p>
        </p:txBody>
      </p:sp>
      <p:sp>
        <p:nvSpPr>
          <p:cNvPr id="15" name="Tekstvak 14"/>
          <p:cNvSpPr txBox="1"/>
          <p:nvPr/>
        </p:nvSpPr>
        <p:spPr>
          <a:xfrm>
            <a:off x="6332889" y="2870680"/>
            <a:ext cx="2919411" cy="553998"/>
          </a:xfrm>
          <a:prstGeom prst="rect">
            <a:avLst/>
          </a:prstGeom>
          <a:noFill/>
        </p:spPr>
        <p:txBody>
          <a:bodyPr wrap="square" rtlCol="0">
            <a:spAutoFit/>
          </a:bodyPr>
          <a:lstStyle/>
          <a:p>
            <a:r>
              <a:rPr lang="nl-NL" sz="3000" dirty="0" smtClean="0">
                <a:solidFill>
                  <a:srgbClr val="05333F"/>
                </a:solidFill>
              </a:rPr>
              <a:t>Misleidend</a:t>
            </a:r>
            <a:endParaRPr lang="nl-BE" sz="3000" dirty="0">
              <a:solidFill>
                <a:srgbClr val="05333F"/>
              </a:solidFill>
            </a:endParaRPr>
          </a:p>
        </p:txBody>
      </p:sp>
      <p:sp>
        <p:nvSpPr>
          <p:cNvPr id="16" name="Tekstvak 15"/>
          <p:cNvSpPr txBox="1"/>
          <p:nvPr/>
        </p:nvSpPr>
        <p:spPr>
          <a:xfrm>
            <a:off x="4164327" y="2527696"/>
            <a:ext cx="2919411" cy="553998"/>
          </a:xfrm>
          <a:prstGeom prst="rect">
            <a:avLst/>
          </a:prstGeom>
          <a:noFill/>
        </p:spPr>
        <p:txBody>
          <a:bodyPr wrap="square" rtlCol="0">
            <a:spAutoFit/>
          </a:bodyPr>
          <a:lstStyle/>
          <a:p>
            <a:r>
              <a:rPr lang="nl-NL" sz="3000" dirty="0" smtClean="0">
                <a:solidFill>
                  <a:srgbClr val="05333F"/>
                </a:solidFill>
              </a:rPr>
              <a:t>Leuk</a:t>
            </a:r>
            <a:endParaRPr lang="nl-BE" sz="3000" dirty="0">
              <a:solidFill>
                <a:srgbClr val="05333F"/>
              </a:solidFill>
            </a:endParaRPr>
          </a:p>
        </p:txBody>
      </p:sp>
      <p:sp>
        <p:nvSpPr>
          <p:cNvPr id="17" name="Tekstvak 16"/>
          <p:cNvSpPr txBox="1"/>
          <p:nvPr/>
        </p:nvSpPr>
        <p:spPr>
          <a:xfrm>
            <a:off x="6667244" y="4044661"/>
            <a:ext cx="2919411" cy="553998"/>
          </a:xfrm>
          <a:prstGeom prst="rect">
            <a:avLst/>
          </a:prstGeom>
          <a:noFill/>
        </p:spPr>
        <p:txBody>
          <a:bodyPr wrap="square" rtlCol="0">
            <a:spAutoFit/>
          </a:bodyPr>
          <a:lstStyle/>
          <a:p>
            <a:r>
              <a:rPr lang="nl-NL" sz="3000" dirty="0" smtClean="0">
                <a:solidFill>
                  <a:srgbClr val="05333F"/>
                </a:solidFill>
              </a:rPr>
              <a:t>Leerrijk</a:t>
            </a:r>
            <a:endParaRPr lang="nl-BE" sz="3000" dirty="0">
              <a:solidFill>
                <a:srgbClr val="05333F"/>
              </a:solidFill>
            </a:endParaRPr>
          </a:p>
        </p:txBody>
      </p:sp>
      <p:sp>
        <p:nvSpPr>
          <p:cNvPr id="18" name="Tekstvak 17"/>
          <p:cNvSpPr txBox="1"/>
          <p:nvPr/>
        </p:nvSpPr>
        <p:spPr>
          <a:xfrm>
            <a:off x="5310186" y="3490663"/>
            <a:ext cx="2919411" cy="553998"/>
          </a:xfrm>
          <a:prstGeom prst="rect">
            <a:avLst/>
          </a:prstGeom>
          <a:noFill/>
        </p:spPr>
        <p:txBody>
          <a:bodyPr wrap="square" rtlCol="0">
            <a:spAutoFit/>
          </a:bodyPr>
          <a:lstStyle/>
          <a:p>
            <a:r>
              <a:rPr lang="nl-NL" sz="3000" dirty="0" smtClean="0">
                <a:solidFill>
                  <a:srgbClr val="05333F"/>
                </a:solidFill>
              </a:rPr>
              <a:t>Eng</a:t>
            </a:r>
            <a:endParaRPr lang="nl-BE" sz="3000" dirty="0">
              <a:solidFill>
                <a:srgbClr val="05333F"/>
              </a:solidFill>
            </a:endParaRPr>
          </a:p>
        </p:txBody>
      </p:sp>
      <p:sp>
        <p:nvSpPr>
          <p:cNvPr id="19" name="Tekstvak 18"/>
          <p:cNvSpPr txBox="1"/>
          <p:nvPr/>
        </p:nvSpPr>
        <p:spPr>
          <a:xfrm>
            <a:off x="4178616" y="1633429"/>
            <a:ext cx="2919411" cy="553998"/>
          </a:xfrm>
          <a:prstGeom prst="rect">
            <a:avLst/>
          </a:prstGeom>
          <a:noFill/>
        </p:spPr>
        <p:txBody>
          <a:bodyPr wrap="square" rtlCol="0">
            <a:spAutoFit/>
          </a:bodyPr>
          <a:lstStyle/>
          <a:p>
            <a:r>
              <a:rPr lang="nl-NL" sz="3000" dirty="0" smtClean="0">
                <a:solidFill>
                  <a:srgbClr val="05333F"/>
                </a:solidFill>
              </a:rPr>
              <a:t>Zet aan tot kopen</a:t>
            </a:r>
            <a:endParaRPr lang="nl-BE" sz="3000" dirty="0">
              <a:solidFill>
                <a:srgbClr val="05333F"/>
              </a:solidFill>
            </a:endParaRPr>
          </a:p>
        </p:txBody>
      </p:sp>
      <p:sp>
        <p:nvSpPr>
          <p:cNvPr id="21" name="Tekstvak 20"/>
          <p:cNvSpPr txBox="1"/>
          <p:nvPr/>
        </p:nvSpPr>
        <p:spPr>
          <a:xfrm>
            <a:off x="7910001" y="1714993"/>
            <a:ext cx="433899" cy="553998"/>
          </a:xfrm>
          <a:prstGeom prst="rect">
            <a:avLst/>
          </a:prstGeom>
          <a:noFill/>
        </p:spPr>
        <p:txBody>
          <a:bodyPr wrap="square" rtlCol="0">
            <a:spAutoFit/>
          </a:bodyPr>
          <a:lstStyle/>
          <a:p>
            <a:r>
              <a:rPr lang="nl-NL" sz="3000" dirty="0" smtClean="0">
                <a:solidFill>
                  <a:srgbClr val="05333F"/>
                </a:solidFill>
              </a:rPr>
              <a:t>…</a:t>
            </a:r>
            <a:endParaRPr lang="nl-BE" sz="3000" dirty="0">
              <a:solidFill>
                <a:srgbClr val="05333F"/>
              </a:solidFill>
            </a:endParaRPr>
          </a:p>
        </p:txBody>
      </p:sp>
      <p:sp>
        <p:nvSpPr>
          <p:cNvPr id="22" name="Tekstvak 21"/>
          <p:cNvSpPr txBox="1"/>
          <p:nvPr/>
        </p:nvSpPr>
        <p:spPr>
          <a:xfrm>
            <a:off x="4012402" y="5028988"/>
            <a:ext cx="433899" cy="553998"/>
          </a:xfrm>
          <a:prstGeom prst="rect">
            <a:avLst/>
          </a:prstGeom>
          <a:noFill/>
        </p:spPr>
        <p:txBody>
          <a:bodyPr wrap="square" rtlCol="0">
            <a:spAutoFit/>
          </a:bodyPr>
          <a:lstStyle/>
          <a:p>
            <a:r>
              <a:rPr lang="nl-NL" sz="3000" dirty="0" smtClean="0">
                <a:solidFill>
                  <a:srgbClr val="05333F"/>
                </a:solidFill>
              </a:rPr>
              <a:t>…</a:t>
            </a:r>
            <a:endParaRPr lang="nl-BE" sz="3000" dirty="0">
              <a:solidFill>
                <a:srgbClr val="05333F"/>
              </a:solidFill>
            </a:endParaRPr>
          </a:p>
        </p:txBody>
      </p:sp>
      <p:sp>
        <p:nvSpPr>
          <p:cNvPr id="23" name="Tekstvak 22"/>
          <p:cNvSpPr txBox="1"/>
          <p:nvPr/>
        </p:nvSpPr>
        <p:spPr>
          <a:xfrm>
            <a:off x="3839297" y="3296981"/>
            <a:ext cx="433899" cy="553998"/>
          </a:xfrm>
          <a:prstGeom prst="rect">
            <a:avLst/>
          </a:prstGeom>
          <a:noFill/>
        </p:spPr>
        <p:txBody>
          <a:bodyPr wrap="square" rtlCol="0">
            <a:spAutoFit/>
          </a:bodyPr>
          <a:lstStyle/>
          <a:p>
            <a:r>
              <a:rPr lang="nl-NL" sz="3000" dirty="0" smtClean="0">
                <a:solidFill>
                  <a:srgbClr val="05333F"/>
                </a:solidFill>
              </a:rPr>
              <a:t>…</a:t>
            </a:r>
            <a:endParaRPr lang="nl-BE" sz="3000" dirty="0">
              <a:solidFill>
                <a:srgbClr val="05333F"/>
              </a:solidFill>
            </a:endParaRPr>
          </a:p>
        </p:txBody>
      </p:sp>
      <p:pic>
        <p:nvPicPr>
          <p:cNvPr id="24" name="Afbeelding 23"/>
          <p:cNvPicPr>
            <a:picLocks noChangeAspect="1"/>
          </p:cNvPicPr>
          <p:nvPr/>
        </p:nvPicPr>
        <p:blipFill>
          <a:blip r:embed="rId5"/>
          <a:stretch>
            <a:fillRect/>
          </a:stretch>
        </p:blipFill>
        <p:spPr>
          <a:xfrm>
            <a:off x="10410825" y="3943350"/>
            <a:ext cx="1781175" cy="2914650"/>
          </a:xfrm>
          <a:prstGeom prst="rect">
            <a:avLst/>
          </a:prstGeom>
        </p:spPr>
      </p:pic>
    </p:spTree>
    <p:extLst>
      <p:ext uri="{BB962C8B-B14F-4D97-AF65-F5344CB8AC3E}">
        <p14:creationId xmlns:p14="http://schemas.microsoft.com/office/powerpoint/2010/main" val="3481726012"/>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16060</TotalTime>
  <Words>4333</Words>
  <Application>Microsoft Office PowerPoint</Application>
  <PresentationFormat>Breedbeeld</PresentationFormat>
  <Paragraphs>362</Paragraphs>
  <Slides>35</Slides>
  <Notes>33</Notes>
  <HiddenSlides>0</HiddenSlides>
  <MMClips>3</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35</vt:i4>
      </vt:variant>
    </vt:vector>
  </HeadingPairs>
  <TitlesOfParts>
    <vt:vector size="41" baseType="lpstr">
      <vt:lpstr>Arial</vt:lpstr>
      <vt:lpstr>Calibri</vt:lpstr>
      <vt:lpstr>Calibri Light</vt:lpstr>
      <vt:lpstr>Symbol</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IK ZIE, IK ZIE WAT JIJ NIET ZIET: SLOGANS</vt:lpstr>
      <vt:lpstr>Kenmerken van slogans</vt:lpstr>
      <vt:lpstr>Trucjes in de winkel</vt:lpstr>
      <vt:lpstr>PowerPoint-presentatie</vt:lpstr>
      <vt:lpstr>PowerPoint-presentatie</vt:lpstr>
      <vt:lpstr>PowerPoint-presentatie</vt:lpstr>
      <vt:lpstr>PowerPoint-presentatie</vt:lpstr>
      <vt:lpstr>PowerPoint-presentatie</vt:lpstr>
      <vt:lpstr>PowerPoint-presentatie</vt:lpstr>
      <vt:lpstr>Cookies mmm...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UGent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Klasbespreking: hoekenwerk reclame</dc:title>
  <dc:creator>Britt Adams</dc:creator>
  <cp:lastModifiedBy>Britt Adams</cp:lastModifiedBy>
  <cp:revision>439</cp:revision>
  <dcterms:created xsi:type="dcterms:W3CDTF">2018-01-16T16:03:19Z</dcterms:created>
  <dcterms:modified xsi:type="dcterms:W3CDTF">2018-05-11T08:38:13Z</dcterms:modified>
</cp:coreProperties>
</file>