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8" r:id="rId2"/>
    <p:sldId id="296" r:id="rId3"/>
    <p:sldId id="302" r:id="rId4"/>
    <p:sldId id="301" r:id="rId5"/>
    <p:sldId id="303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299" r:id="rId15"/>
    <p:sldId id="304" r:id="rId16"/>
    <p:sldId id="305" r:id="rId17"/>
    <p:sldId id="306" r:id="rId18"/>
    <p:sldId id="307" r:id="rId19"/>
    <p:sldId id="300" r:id="rId20"/>
    <p:sldId id="308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74084" autoAdjust="0"/>
  </p:normalViewPr>
  <p:slideViewPr>
    <p:cSldViewPr snapToGrid="0">
      <p:cViewPr>
        <p:scale>
          <a:sx n="91" d="100"/>
          <a:sy n="91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D57D8-A034-4E21-9B51-93F84504EC53}" type="datetimeFigureOut">
              <a:rPr lang="nl-BE" smtClean="0"/>
              <a:t>10/05/2017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D471C-E372-4C84-AD4E-B22D1A25EE3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9776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51E7B-1659-4A6E-98EA-4D696EF6B9E0}" type="datetimeFigureOut">
              <a:rPr lang="nl-BE" smtClean="0"/>
              <a:t>10/05/2017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5959A-337B-42B7-B502-A755D3CFD8F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20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959A-337B-42B7-B502-A755D3CFD8F5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8837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Traject </a:t>
            </a:r>
            <a:r>
              <a:rPr lang="nl-BE" dirty="0" err="1"/>
              <a:t>regiobib</a:t>
            </a:r>
            <a:r>
              <a:rPr lang="nl-BE" dirty="0"/>
              <a:t>; belangrijk om veel en vaak te communiceren; niet alleen naar medewerkers en besturen, maar nu ook naar bv. beheersorganen en breder publiek</a:t>
            </a:r>
          </a:p>
          <a:p>
            <a:r>
              <a:rPr lang="nl-BE" dirty="0"/>
              <a:t>Perfecte</a:t>
            </a:r>
            <a:r>
              <a:rPr lang="nl-BE" baseline="0" dirty="0"/>
              <a:t> inleiding om deze presentatie mee te beginnen… </a:t>
            </a:r>
          </a:p>
          <a:p>
            <a:r>
              <a:rPr lang="nl-BE" baseline="0" dirty="0"/>
              <a:t>Primeur …!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959A-337B-42B7-B502-A755D3CFD8F5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8837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Traject </a:t>
            </a:r>
            <a:r>
              <a:rPr lang="nl-BE" dirty="0" err="1"/>
              <a:t>regiobib</a:t>
            </a:r>
            <a:r>
              <a:rPr lang="nl-BE" dirty="0"/>
              <a:t>; belangrijk om veel en vaak te communiceren; niet alleen naar medewerkers en besturen, maar nu ook naar bv. beheersorganen en breder publiek</a:t>
            </a:r>
          </a:p>
          <a:p>
            <a:r>
              <a:rPr lang="nl-BE" dirty="0"/>
              <a:t>Perfecte</a:t>
            </a:r>
            <a:r>
              <a:rPr lang="nl-BE" baseline="0" dirty="0"/>
              <a:t> inleiding om deze presentatie mee te beginnen… </a:t>
            </a:r>
          </a:p>
          <a:p>
            <a:r>
              <a:rPr lang="nl-BE" baseline="0" dirty="0"/>
              <a:t>Primeur …!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959A-337B-42B7-B502-A755D3CFD8F5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8837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Traject </a:t>
            </a:r>
            <a:r>
              <a:rPr lang="nl-BE" dirty="0" err="1"/>
              <a:t>regiobib</a:t>
            </a:r>
            <a:r>
              <a:rPr lang="nl-BE" dirty="0"/>
              <a:t>; belangrijk om veel en vaak te communiceren; niet alleen naar medewerkers en besturen, maar nu ook naar bv. beheersorganen en breder publiek</a:t>
            </a:r>
          </a:p>
          <a:p>
            <a:r>
              <a:rPr lang="nl-BE" dirty="0"/>
              <a:t>Perfecte</a:t>
            </a:r>
            <a:r>
              <a:rPr lang="nl-BE" baseline="0" dirty="0"/>
              <a:t> inleiding om deze presentatie mee te beginnen… </a:t>
            </a:r>
          </a:p>
          <a:p>
            <a:r>
              <a:rPr lang="nl-BE" baseline="0" dirty="0"/>
              <a:t>Primeur …!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959A-337B-42B7-B502-A755D3CFD8F5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8837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Traject </a:t>
            </a:r>
            <a:r>
              <a:rPr lang="nl-BE" dirty="0" err="1"/>
              <a:t>regiobib</a:t>
            </a:r>
            <a:r>
              <a:rPr lang="nl-BE" dirty="0"/>
              <a:t>; belangrijk om veel en vaak te communiceren; niet alleen naar medewerkers en besturen, maar nu ook naar bv. beheersorganen en breder publiek</a:t>
            </a:r>
          </a:p>
          <a:p>
            <a:r>
              <a:rPr lang="nl-BE" dirty="0"/>
              <a:t>Perfecte</a:t>
            </a:r>
            <a:r>
              <a:rPr lang="nl-BE" baseline="0" dirty="0"/>
              <a:t> inleiding om deze presentatie mee te beginnen… </a:t>
            </a:r>
          </a:p>
          <a:p>
            <a:r>
              <a:rPr lang="nl-BE" baseline="0" dirty="0"/>
              <a:t>Primeur …!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959A-337B-42B7-B502-A755D3CFD8F5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883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959A-337B-42B7-B502-A755D3CFD8F5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883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959A-337B-42B7-B502-A755D3CFD8F5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883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959A-337B-42B7-B502-A755D3CFD8F5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8837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959A-337B-42B7-B502-A755D3CFD8F5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8837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Traject </a:t>
            </a:r>
            <a:r>
              <a:rPr lang="nl-BE" dirty="0" err="1"/>
              <a:t>regiobib</a:t>
            </a:r>
            <a:r>
              <a:rPr lang="nl-BE" dirty="0"/>
              <a:t>; belangrijk om veel en vaak te communiceren; niet alleen naar medewerkers en besturen, maar nu ook naar bv. beheersorganen en breder publiek</a:t>
            </a:r>
          </a:p>
          <a:p>
            <a:r>
              <a:rPr lang="nl-BE" dirty="0"/>
              <a:t>Perfecte</a:t>
            </a:r>
            <a:r>
              <a:rPr lang="nl-BE" baseline="0" dirty="0"/>
              <a:t> inleiding om deze presentatie mee te beginnen… </a:t>
            </a:r>
          </a:p>
          <a:p>
            <a:r>
              <a:rPr lang="nl-BE" baseline="0" dirty="0"/>
              <a:t>Primeur …!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959A-337B-42B7-B502-A755D3CFD8F5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8837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Traject </a:t>
            </a:r>
            <a:r>
              <a:rPr lang="nl-BE" dirty="0" err="1"/>
              <a:t>regiobib</a:t>
            </a:r>
            <a:r>
              <a:rPr lang="nl-BE" dirty="0"/>
              <a:t>; belangrijk om veel en vaak te communiceren; niet alleen naar medewerkers en besturen, maar nu ook naar bv. beheersorganen en breder publiek</a:t>
            </a:r>
          </a:p>
          <a:p>
            <a:r>
              <a:rPr lang="nl-BE" dirty="0"/>
              <a:t>Perfecte</a:t>
            </a:r>
            <a:r>
              <a:rPr lang="nl-BE" baseline="0" dirty="0"/>
              <a:t> inleiding om deze presentatie mee te beginnen… </a:t>
            </a:r>
          </a:p>
          <a:p>
            <a:r>
              <a:rPr lang="nl-BE" baseline="0" dirty="0"/>
              <a:t>Primeur …!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959A-337B-42B7-B502-A755D3CFD8F5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8837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Traject </a:t>
            </a:r>
            <a:r>
              <a:rPr lang="nl-BE" dirty="0" err="1"/>
              <a:t>regiobib</a:t>
            </a:r>
            <a:r>
              <a:rPr lang="nl-BE" dirty="0"/>
              <a:t>; belangrijk om veel en vaak te communiceren; niet alleen naar medewerkers en besturen, maar nu ook naar bv. beheersorganen en breder publiek</a:t>
            </a:r>
          </a:p>
          <a:p>
            <a:r>
              <a:rPr lang="nl-BE" dirty="0"/>
              <a:t>Perfecte</a:t>
            </a:r>
            <a:r>
              <a:rPr lang="nl-BE" baseline="0" dirty="0"/>
              <a:t> inleiding om deze presentatie mee te beginnen… </a:t>
            </a:r>
          </a:p>
          <a:p>
            <a:r>
              <a:rPr lang="nl-BE" baseline="0" dirty="0"/>
              <a:t>Primeur …!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959A-337B-42B7-B502-A755D3CFD8F5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8837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Traject </a:t>
            </a:r>
            <a:r>
              <a:rPr lang="nl-BE" dirty="0" err="1"/>
              <a:t>regiobib</a:t>
            </a:r>
            <a:r>
              <a:rPr lang="nl-BE" dirty="0"/>
              <a:t>; belangrijk om veel en vaak te communiceren; niet alleen naar medewerkers en besturen, maar nu ook naar bv. beheersorganen en breder publiek</a:t>
            </a:r>
          </a:p>
          <a:p>
            <a:r>
              <a:rPr lang="nl-BE" dirty="0"/>
              <a:t>Perfecte</a:t>
            </a:r>
            <a:r>
              <a:rPr lang="nl-BE" baseline="0" dirty="0"/>
              <a:t> inleiding om deze presentatie mee te beginnen… </a:t>
            </a:r>
          </a:p>
          <a:p>
            <a:r>
              <a:rPr lang="nl-BE" baseline="0" dirty="0"/>
              <a:t>Primeur …!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959A-337B-42B7-B502-A755D3CFD8F5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883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004C5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3152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4C5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6C7B-5268-4D5B-B152-8A1EEB242E60}" type="datetimeFigureOut">
              <a:rPr lang="nl-BE" smtClean="0"/>
              <a:t>10/05/2017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689C-825E-40D3-B867-348EDE014B8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284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603984" cy="696419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C5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6C7B-5268-4D5B-B152-8A1EEB242E60}" type="datetimeFigureOut">
              <a:rPr lang="nl-BE" smtClean="0"/>
              <a:t>10/05/2017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689C-825E-40D3-B867-348EDE014B8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733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486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46C7B-5268-4D5B-B152-8A1EEB242E60}" type="datetimeFigureOut">
              <a:rPr lang="nl-BE" smtClean="0"/>
              <a:t>10/05/2017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7689C-825E-40D3-B867-348EDE014B8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093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C5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C5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C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C5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C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C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Tmnf8kTAX0&amp;list=PLVwnX76HVj95GoU_FQPBnerqPE61hACPI&amp;index=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hKN625f1M&amp;t=24s&amp;list=PLVwnX76HVj95GoU_FQPBnerqPE61hACPI&amp;index=1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212737149/404a06257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P1yBRqmB2k&amp;list=PLVwnX76HVj95GoU_FQPBnerqPE61hACPI&amp;index=4&amp;t=101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Booktubes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i="1" dirty="0"/>
          </a:p>
          <a:p>
            <a:r>
              <a:rPr lang="nl-BE" dirty="0" smtClean="0"/>
              <a:t>Introductie</a:t>
            </a:r>
          </a:p>
          <a:p>
            <a:r>
              <a:rPr lang="nl-BE" dirty="0" smtClean="0"/>
              <a:t>Trajecten en </a:t>
            </a:r>
            <a:r>
              <a:rPr lang="nl-BE" dirty="0" smtClean="0"/>
              <a:t>proefsessies</a:t>
            </a:r>
            <a:endParaRPr lang="nl-BE" dirty="0" smtClean="0"/>
          </a:p>
          <a:p>
            <a:r>
              <a:rPr lang="nl-BE" dirty="0" smtClean="0"/>
              <a:t>Wat heeft het project te bieden?</a:t>
            </a:r>
          </a:p>
          <a:p>
            <a:r>
              <a:rPr lang="nl-BE" dirty="0" smtClean="0"/>
              <a:t>Verdere planning</a:t>
            </a:r>
          </a:p>
          <a:p>
            <a:r>
              <a:rPr lang="nl-BE" dirty="0" smtClean="0"/>
              <a:t>Booktubes: wat en waarom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616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18140" y="1205514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nl-BE" i="1" dirty="0"/>
          </a:p>
          <a:p>
            <a:r>
              <a:rPr lang="nl-BE" b="1" dirty="0" smtClean="0"/>
              <a:t>Bib </a:t>
            </a:r>
            <a:r>
              <a:rPr lang="nl-BE" b="1" dirty="0" err="1" smtClean="0"/>
              <a:t>Lovendegem</a:t>
            </a:r>
            <a:r>
              <a:rPr lang="nl-BE" b="1" dirty="0" smtClean="0"/>
              <a:t> </a:t>
            </a:r>
          </a:p>
          <a:p>
            <a:pPr marL="0" indent="0">
              <a:buNone/>
            </a:pPr>
            <a:endParaRPr lang="nl-BE" b="1" dirty="0" smtClean="0"/>
          </a:p>
        </p:txBody>
      </p:sp>
      <p:pic>
        <p:nvPicPr>
          <p:cNvPr id="3" name="Afbeelding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72" y="2428659"/>
            <a:ext cx="6765378" cy="3760291"/>
          </a:xfrm>
          <a:prstGeom prst="rect">
            <a:avLst/>
          </a:prstGeom>
        </p:spPr>
      </p:pic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5603984" cy="696419"/>
          </a:xfrm>
        </p:spPr>
        <p:txBody>
          <a:bodyPr/>
          <a:lstStyle/>
          <a:p>
            <a:r>
              <a:rPr lang="nl-BE" dirty="0" smtClean="0"/>
              <a:t>Trajecten en proefsessies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580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Trajecten en proefsessies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i="1" dirty="0"/>
          </a:p>
          <a:p>
            <a:r>
              <a:rPr lang="nl-BE" b="1" dirty="0" smtClean="0"/>
              <a:t>Bib Evergem </a:t>
            </a:r>
          </a:p>
          <a:p>
            <a:pPr marL="0" indent="0">
              <a:buNone/>
            </a:pPr>
            <a:endParaRPr lang="nl-BE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 5</a:t>
            </a:r>
            <a:r>
              <a:rPr lang="nl-BE" baseline="30000" dirty="0" smtClean="0"/>
              <a:t>de</a:t>
            </a:r>
            <a:r>
              <a:rPr lang="nl-BE" dirty="0" smtClean="0"/>
              <a:t> leerjaar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 drie voormiddagen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 diverse </a:t>
            </a:r>
            <a:r>
              <a:rPr lang="nl-BE" dirty="0" err="1" smtClean="0"/>
              <a:t>apps</a:t>
            </a:r>
            <a:endParaRPr lang="nl-B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 begeleiding van opstart tot montage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 totale tijdsbesteding = +/- 6 uur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34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Trajecten en proefsessies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i="1" dirty="0"/>
          </a:p>
          <a:p>
            <a:r>
              <a:rPr lang="nl-BE" b="1" dirty="0" smtClean="0"/>
              <a:t>Bib </a:t>
            </a:r>
            <a:r>
              <a:rPr lang="nl-BE" b="1" dirty="0" err="1" smtClean="0"/>
              <a:t>Zelzate</a:t>
            </a:r>
            <a:r>
              <a:rPr lang="nl-BE" b="1" dirty="0" smtClean="0"/>
              <a:t> </a:t>
            </a:r>
          </a:p>
          <a:p>
            <a:pPr marL="0" indent="0">
              <a:buNone/>
            </a:pPr>
            <a:endParaRPr lang="nl-BE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 5</a:t>
            </a:r>
            <a:r>
              <a:rPr lang="nl-BE" baseline="30000" dirty="0" smtClean="0"/>
              <a:t>de</a:t>
            </a:r>
            <a:r>
              <a:rPr lang="nl-BE" dirty="0" smtClean="0"/>
              <a:t> Handel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 één namiddag + terugkommoment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 diverse </a:t>
            </a:r>
            <a:r>
              <a:rPr lang="nl-BE" dirty="0" err="1" smtClean="0"/>
              <a:t>apps</a:t>
            </a:r>
            <a:endParaRPr lang="nl-B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 opstartsessie + handleiding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 totale tijdsbesteding = +/- 6 uur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213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18140" y="1205514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nl-BE" i="1" dirty="0"/>
          </a:p>
          <a:p>
            <a:r>
              <a:rPr lang="nl-BE" b="1" dirty="0" smtClean="0"/>
              <a:t>Bib </a:t>
            </a:r>
            <a:r>
              <a:rPr lang="nl-BE" b="1" dirty="0" err="1" smtClean="0"/>
              <a:t>Zelzate</a:t>
            </a:r>
            <a:r>
              <a:rPr lang="nl-BE" b="1" dirty="0" smtClean="0"/>
              <a:t> </a:t>
            </a:r>
          </a:p>
          <a:p>
            <a:pPr marL="0" indent="0">
              <a:buNone/>
            </a:pPr>
            <a:endParaRPr lang="nl-BE" b="1" dirty="0" smtClean="0"/>
          </a:p>
        </p:txBody>
      </p:sp>
      <p:pic>
        <p:nvPicPr>
          <p:cNvPr id="2" name="Afbeelding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72" y="2295099"/>
            <a:ext cx="6562889" cy="3707457"/>
          </a:xfrm>
          <a:prstGeom prst="rect">
            <a:avLst/>
          </a:prstGeom>
        </p:spPr>
      </p:pic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5603984" cy="696419"/>
          </a:xfrm>
        </p:spPr>
        <p:txBody>
          <a:bodyPr/>
          <a:lstStyle/>
          <a:p>
            <a:r>
              <a:rPr lang="nl-BE" dirty="0" smtClean="0"/>
              <a:t>Trajecten en proefsessies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539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heeft het project te bieden?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Handleidingen</a:t>
            </a:r>
          </a:p>
          <a:p>
            <a:r>
              <a:rPr lang="nl-BE" dirty="0" smtClean="0"/>
              <a:t>Lesvoorbereidingen</a:t>
            </a:r>
          </a:p>
          <a:p>
            <a:r>
              <a:rPr lang="nl-BE" dirty="0" smtClean="0"/>
              <a:t>Plan van aanpak</a:t>
            </a:r>
          </a:p>
          <a:p>
            <a:r>
              <a:rPr lang="nl-BE" dirty="0" smtClean="0"/>
              <a:t>Communicatie</a:t>
            </a:r>
          </a:p>
        </p:txBody>
      </p:sp>
    </p:spTree>
    <p:extLst>
      <p:ext uri="{BB962C8B-B14F-4D97-AF65-F5344CB8AC3E}">
        <p14:creationId xmlns:p14="http://schemas.microsoft.com/office/powerpoint/2010/main" val="22467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heeft het project te bieden?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b="1" dirty="0" smtClean="0"/>
              <a:t>Handleidingen</a:t>
            </a:r>
          </a:p>
          <a:p>
            <a:pPr marL="0" indent="0">
              <a:buNone/>
            </a:pPr>
            <a:endParaRPr lang="nl-BE" b="1" dirty="0" smtClean="0"/>
          </a:p>
          <a:p>
            <a:pPr lvl="1"/>
            <a:r>
              <a:rPr lang="nl-BE" dirty="0" smtClean="0"/>
              <a:t>handleiding voor begeleiders</a:t>
            </a:r>
          </a:p>
          <a:p>
            <a:pPr lvl="2"/>
            <a:r>
              <a:rPr lang="nl-BE" dirty="0"/>
              <a:t>Voorstelling van een aantal apps</a:t>
            </a:r>
          </a:p>
          <a:p>
            <a:pPr lvl="2"/>
            <a:r>
              <a:rPr lang="nl-BE" dirty="0"/>
              <a:t>Opnamerichtlijnen</a:t>
            </a:r>
          </a:p>
          <a:p>
            <a:pPr lvl="2"/>
            <a:r>
              <a:rPr lang="nl-BE" dirty="0"/>
              <a:t>Privacy</a:t>
            </a:r>
          </a:p>
          <a:p>
            <a:pPr lvl="2"/>
            <a:r>
              <a:rPr lang="nl-BE" dirty="0"/>
              <a:t>Gebruik </a:t>
            </a:r>
            <a:r>
              <a:rPr lang="nl-BE" dirty="0" err="1"/>
              <a:t>rechtenvrije</a:t>
            </a:r>
            <a:r>
              <a:rPr lang="nl-BE" dirty="0"/>
              <a:t> </a:t>
            </a:r>
            <a:r>
              <a:rPr lang="nl-BE" dirty="0" smtClean="0"/>
              <a:t>muziek</a:t>
            </a:r>
            <a:endParaRPr lang="nl-BE" dirty="0"/>
          </a:p>
          <a:p>
            <a:pPr marL="457200" lvl="1" indent="0">
              <a:buNone/>
            </a:pPr>
            <a:endParaRPr lang="nl-BE" dirty="0" smtClean="0"/>
          </a:p>
          <a:p>
            <a:pPr lvl="1"/>
            <a:r>
              <a:rPr lang="nl-BE" dirty="0" smtClean="0"/>
              <a:t>Handleiding voor kinderen</a:t>
            </a:r>
          </a:p>
          <a:p>
            <a:pPr marL="914400" lvl="2" indent="0">
              <a:buNone/>
            </a:pPr>
            <a:endParaRPr lang="nl-BE" dirty="0" smtClean="0"/>
          </a:p>
          <a:p>
            <a:pPr lvl="1"/>
            <a:r>
              <a:rPr lang="nl-BE" dirty="0" smtClean="0"/>
              <a:t>Sjablonen </a:t>
            </a:r>
          </a:p>
          <a:p>
            <a:pPr lvl="2"/>
            <a:r>
              <a:rPr lang="nl-BE" dirty="0" smtClean="0"/>
              <a:t>Boekbespreking</a:t>
            </a:r>
          </a:p>
          <a:p>
            <a:pPr lvl="2"/>
            <a:r>
              <a:rPr lang="nl-BE" dirty="0" smtClean="0"/>
              <a:t>Storyboard</a:t>
            </a:r>
          </a:p>
          <a:p>
            <a:pPr lvl="2"/>
            <a:r>
              <a:rPr lang="nl-BE" dirty="0" smtClean="0"/>
              <a:t>communicatie</a:t>
            </a:r>
          </a:p>
        </p:txBody>
      </p:sp>
    </p:spTree>
    <p:extLst>
      <p:ext uri="{BB962C8B-B14F-4D97-AF65-F5344CB8AC3E}">
        <p14:creationId xmlns:p14="http://schemas.microsoft.com/office/powerpoint/2010/main" val="35991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heeft het project te bieden?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Lesvoorbereidingen</a:t>
            </a:r>
            <a:endParaRPr lang="nl-BE" b="1" dirty="0"/>
          </a:p>
          <a:p>
            <a:pPr lvl="1"/>
            <a:r>
              <a:rPr lang="nl-BE" dirty="0" smtClean="0"/>
              <a:t>Verschillende aspecten van het proces werden in individuele lessen gegoten</a:t>
            </a:r>
          </a:p>
          <a:p>
            <a:pPr lvl="1"/>
            <a:r>
              <a:rPr lang="nl-BE" dirty="0" smtClean="0"/>
              <a:t>Bij elk onderdeel werd opgenomen waar je op moet letten.</a:t>
            </a:r>
          </a:p>
          <a:p>
            <a:pPr lvl="1"/>
            <a:r>
              <a:rPr lang="nl-BE" dirty="0" smtClean="0"/>
              <a:t>Opname tijdsaanduiding laat je toe om in te schatten wat elk onderdeel je aan tijd zal kosten</a:t>
            </a:r>
          </a:p>
          <a:p>
            <a:pPr lvl="1"/>
            <a:r>
              <a:rPr lang="nl-BE" dirty="0" smtClean="0"/>
              <a:t>Let op: de voorbereidingen zijn een inspiratiebron, geen dwingende richtlijn,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4" y="1514144"/>
            <a:ext cx="7828893" cy="523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92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heeft het project te bieden?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Plan van aanpak</a:t>
            </a:r>
          </a:p>
          <a:p>
            <a:pPr lvl="1"/>
            <a:r>
              <a:rPr lang="nl-BE" dirty="0" smtClean="0"/>
              <a:t>Dit helpt je op weg om de voorbereiding van je eigen traject aan te pakken, maar weerom: dit is geen mantra.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56" y="1501664"/>
            <a:ext cx="7791778" cy="502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91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heeft het project te bieden?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Plan van aanpak</a:t>
            </a:r>
          </a:p>
          <a:p>
            <a:pPr lvl="1"/>
            <a:r>
              <a:rPr lang="nl-BE" dirty="0" smtClean="0"/>
              <a:t>Dit helpt je op weg om de voorbereiding van je eigen traject aan te pakken, maar weerom: dit is geen mantra.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56" y="1501664"/>
            <a:ext cx="7791778" cy="502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47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heeft het project te bieden?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Communicatie</a:t>
            </a:r>
          </a:p>
          <a:p>
            <a:pPr marL="0" indent="0">
              <a:buNone/>
            </a:pPr>
            <a:endParaRPr lang="nl-BE" b="1" dirty="0" smtClean="0"/>
          </a:p>
          <a:p>
            <a:pPr lvl="1"/>
            <a:r>
              <a:rPr lang="nl-BE" dirty="0" smtClean="0"/>
              <a:t>Ouders</a:t>
            </a:r>
          </a:p>
          <a:p>
            <a:pPr lvl="2"/>
            <a:r>
              <a:rPr lang="nl-BE" dirty="0" smtClean="0"/>
              <a:t>Toelichtingsbrief</a:t>
            </a:r>
          </a:p>
          <a:p>
            <a:pPr lvl="2"/>
            <a:r>
              <a:rPr lang="nl-BE" dirty="0" smtClean="0"/>
              <a:t>Keuzebrief</a:t>
            </a:r>
          </a:p>
          <a:p>
            <a:pPr marL="914400" lvl="2" indent="0">
              <a:buNone/>
            </a:pPr>
            <a:endParaRPr lang="nl-BE" dirty="0" smtClean="0"/>
          </a:p>
          <a:p>
            <a:pPr marL="711200" lvl="2"/>
            <a:r>
              <a:rPr lang="nl-BE" dirty="0" smtClean="0"/>
              <a:t>Uniforme eindgeneriek met aandacht voor alle partners (branding)</a:t>
            </a:r>
          </a:p>
          <a:p>
            <a:pPr marL="482600" lvl="2" indent="0">
              <a:buNone/>
            </a:pPr>
            <a:endParaRPr lang="nl-BE" dirty="0" smtClean="0"/>
          </a:p>
          <a:p>
            <a:pPr marL="711200" lvl="2"/>
            <a:r>
              <a:rPr lang="nl-BE" dirty="0" smtClean="0"/>
              <a:t>MM-Kanalen </a:t>
            </a:r>
            <a:endParaRPr lang="nl-BE" dirty="0" smtClean="0"/>
          </a:p>
          <a:p>
            <a:pPr marL="1168400" lvl="3"/>
            <a:r>
              <a:rPr lang="nl-BE" dirty="0" err="1" smtClean="0"/>
              <a:t>Youtubekanaal</a:t>
            </a:r>
            <a:r>
              <a:rPr lang="nl-BE" dirty="0" smtClean="0"/>
              <a:t> </a:t>
            </a:r>
            <a:r>
              <a:rPr lang="nl-BE" dirty="0" err="1" smtClean="0"/>
              <a:t>comeet</a:t>
            </a:r>
            <a:endParaRPr lang="nl-BE" dirty="0" smtClean="0"/>
          </a:p>
          <a:p>
            <a:pPr marL="1168400" lvl="3"/>
            <a:endParaRPr lang="nl-BE" dirty="0" smtClean="0"/>
          </a:p>
          <a:p>
            <a:pPr marL="1168400" lvl="3"/>
            <a:endParaRPr lang="nl-BE" dirty="0" smtClean="0"/>
          </a:p>
          <a:p>
            <a:pPr lvl="2"/>
            <a:endParaRPr lang="nl-BE" dirty="0"/>
          </a:p>
          <a:p>
            <a:pPr marL="914400" lvl="2" indent="0">
              <a:buNone/>
            </a:pPr>
            <a:endParaRPr lang="nl-BE" dirty="0" smtClean="0"/>
          </a:p>
          <a:p>
            <a:pPr lvl="2"/>
            <a:endParaRPr lang="nl-BE" dirty="0" smtClean="0"/>
          </a:p>
          <a:p>
            <a:pPr marL="914400" lvl="2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7433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Introductie 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i="1" dirty="0"/>
          </a:p>
          <a:p>
            <a:r>
              <a:rPr lang="nl-BE" b="1" dirty="0" smtClean="0"/>
              <a:t>Wat is een </a:t>
            </a:r>
            <a:r>
              <a:rPr lang="nl-BE" b="1" dirty="0" err="1" smtClean="0"/>
              <a:t>booktube</a:t>
            </a:r>
            <a:r>
              <a:rPr lang="nl-BE" dirty="0" smtClean="0"/>
              <a:t>?</a:t>
            </a:r>
          </a:p>
          <a:p>
            <a:pPr marL="0" indent="0">
              <a:buNone/>
            </a:pPr>
            <a:endParaRPr lang="nl-BE" dirty="0" smtClean="0"/>
          </a:p>
          <a:p>
            <a:pPr lvl="1"/>
            <a:r>
              <a:rPr lang="nl-BE" dirty="0" smtClean="0"/>
              <a:t>Booktubes: boekverslag onder de vorm van een </a:t>
            </a:r>
            <a:r>
              <a:rPr lang="nl-BE" dirty="0" err="1" smtClean="0"/>
              <a:t>youtubefimpje</a:t>
            </a:r>
            <a:endParaRPr lang="nl-BE" dirty="0" smtClean="0"/>
          </a:p>
          <a:p>
            <a:pPr marL="457200" lvl="1" indent="0">
              <a:buNone/>
            </a:pPr>
            <a:endParaRPr lang="nl-BE" dirty="0" smtClean="0"/>
          </a:p>
          <a:p>
            <a:pPr lvl="1"/>
            <a:r>
              <a:rPr lang="nl-BE" dirty="0" err="1" smtClean="0"/>
              <a:t>Booktube</a:t>
            </a:r>
            <a:r>
              <a:rPr lang="nl-BE" dirty="0" smtClean="0"/>
              <a:t>: </a:t>
            </a:r>
            <a:r>
              <a:rPr lang="nl-BE" dirty="0" err="1" smtClean="0"/>
              <a:t>vloggen</a:t>
            </a:r>
            <a:r>
              <a:rPr lang="nl-BE" dirty="0" smtClean="0"/>
              <a:t>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920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Verdere planning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/>
              <a:t>Evaluatie testcases</a:t>
            </a:r>
          </a:p>
          <a:p>
            <a:r>
              <a:rPr lang="nl-BE" sz="2400" dirty="0"/>
              <a:t>Light en large versies uitwerken</a:t>
            </a:r>
          </a:p>
          <a:p>
            <a:r>
              <a:rPr lang="nl-BE" sz="2400" dirty="0"/>
              <a:t>Draaiboeken in werkbare vorm gieten</a:t>
            </a:r>
          </a:p>
          <a:p>
            <a:r>
              <a:rPr lang="nl-BE" sz="2400" dirty="0"/>
              <a:t>Planning schooljaar 2017-2018</a:t>
            </a:r>
          </a:p>
          <a:p>
            <a:r>
              <a:rPr lang="nl-BE" sz="2400" dirty="0" err="1"/>
              <a:t>Toolbox</a:t>
            </a:r>
            <a:r>
              <a:rPr lang="nl-BE" sz="2400" dirty="0"/>
              <a:t> samenstellen</a:t>
            </a:r>
          </a:p>
          <a:p>
            <a:r>
              <a:rPr lang="nl-BE" sz="2400" dirty="0"/>
              <a:t>Verankeren in de werking</a:t>
            </a:r>
          </a:p>
          <a:p>
            <a:pPr lvl="2"/>
            <a:endParaRPr lang="nl-BE" dirty="0"/>
          </a:p>
          <a:p>
            <a:pPr marL="914400" lvl="2" indent="0">
              <a:buNone/>
            </a:pPr>
            <a:endParaRPr lang="nl-BE" dirty="0" smtClean="0"/>
          </a:p>
          <a:p>
            <a:pPr lvl="2"/>
            <a:endParaRPr lang="nl-BE" dirty="0" smtClean="0"/>
          </a:p>
          <a:p>
            <a:pPr marL="914400" lvl="2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16982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en waarom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>
                <a:hlinkClick r:id="rId2"/>
                <a:hlinkMouseOver r:id="rId2"/>
              </a:rPr>
              <a:t>Booktube</a:t>
            </a:r>
            <a:r>
              <a:rPr lang="nl-BE" dirty="0" smtClean="0">
                <a:hlinkClick r:id="rId2"/>
                <a:hlinkMouseOver r:id="rId2"/>
              </a:rPr>
              <a:t> promofilm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2442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Introductie 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BE" i="1" dirty="0"/>
          </a:p>
          <a:p>
            <a:r>
              <a:rPr lang="nl-BE" b="1" dirty="0" smtClean="0"/>
              <a:t>Waarom zetten we op booktubes in</a:t>
            </a:r>
            <a:r>
              <a:rPr lang="nl-BE" dirty="0" smtClean="0"/>
              <a:t>?</a:t>
            </a:r>
          </a:p>
          <a:p>
            <a:pPr marL="0" indent="0">
              <a:buNone/>
            </a:pPr>
            <a:endParaRPr lang="nl-BE" dirty="0" smtClean="0"/>
          </a:p>
          <a:p>
            <a:pPr lvl="1"/>
            <a:r>
              <a:rPr lang="nl-BE" dirty="0" smtClean="0"/>
              <a:t>Een alternatief dat beter aansluit bij de leefwereld van kinderen en jongeren.</a:t>
            </a:r>
          </a:p>
          <a:p>
            <a:pPr marL="457200" lvl="1" indent="0">
              <a:buNone/>
            </a:pPr>
            <a:endParaRPr lang="nl-BE" dirty="0" smtClean="0"/>
          </a:p>
          <a:p>
            <a:pPr lvl="1"/>
            <a:r>
              <a:rPr lang="nl-BE" dirty="0" smtClean="0"/>
              <a:t>Spreekt een breed spectrum aan vaardigheden aan, waarbij elk kind of jongeren zijn/haar inbreng kan geven.</a:t>
            </a:r>
          </a:p>
          <a:p>
            <a:pPr marL="457200" lvl="1" indent="0">
              <a:buNone/>
            </a:pPr>
            <a:endParaRPr lang="nl-BE" dirty="0" smtClean="0"/>
          </a:p>
          <a:p>
            <a:pPr lvl="1"/>
            <a:r>
              <a:rPr lang="nl-BE" dirty="0" smtClean="0"/>
              <a:t>Toepasbaar op verschillende leeftijden in verschillende vormen, afhankelijk van de wensen van de bib en het doelpubliek.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5113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Introductie 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BE" i="1" dirty="0"/>
          </a:p>
          <a:p>
            <a:r>
              <a:rPr lang="nl-BE" b="1" dirty="0" smtClean="0"/>
              <a:t>Wie werkt mee aan het project</a:t>
            </a:r>
            <a:r>
              <a:rPr lang="nl-BE" dirty="0" smtClean="0"/>
              <a:t>?</a:t>
            </a:r>
          </a:p>
          <a:p>
            <a:pPr marL="0" indent="0">
              <a:buNone/>
            </a:pPr>
            <a:endParaRPr lang="nl-BE" dirty="0" smtClean="0"/>
          </a:p>
          <a:p>
            <a:pPr lvl="1"/>
            <a:r>
              <a:rPr lang="nl-BE" dirty="0" smtClean="0"/>
              <a:t>Mediacoaches van </a:t>
            </a:r>
            <a:r>
              <a:rPr lang="nl-BE" dirty="0" err="1" smtClean="0"/>
              <a:t>Comeet</a:t>
            </a:r>
            <a:r>
              <a:rPr lang="nl-BE" dirty="0" smtClean="0"/>
              <a:t>: Eeklo, Evergem, Lovendegem, Maldegem, Zelzate.</a:t>
            </a:r>
          </a:p>
          <a:p>
            <a:pPr marL="457200" lvl="1" indent="0">
              <a:buNone/>
            </a:pPr>
            <a:endParaRPr lang="nl-BE" dirty="0" smtClean="0"/>
          </a:p>
          <a:p>
            <a:pPr lvl="1"/>
            <a:r>
              <a:rPr lang="nl-BE" dirty="0" smtClean="0"/>
              <a:t>Mediawijs: inhoudelijke ondersteuning onder de vlag van project ‘Mediawijze bibs’</a:t>
            </a:r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Mediaraven: zorgen voor losse inhoudelijke ondersteuning en vorming van het communicatieaanbod</a:t>
            </a:r>
          </a:p>
          <a:p>
            <a:pPr marL="457200" lvl="1" indent="0">
              <a:buNone/>
            </a:pPr>
            <a:endParaRPr lang="nl-BE" dirty="0" smtClean="0"/>
          </a:p>
          <a:p>
            <a:pPr lvl="1"/>
            <a:r>
              <a:rPr lang="nl-BE" dirty="0" smtClean="0"/>
              <a:t>Scholen: testpubliek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8596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Introductie 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BE" i="1" dirty="0"/>
          </a:p>
          <a:p>
            <a:r>
              <a:rPr lang="nl-BE" b="1" dirty="0" smtClean="0"/>
              <a:t>Waarom zetten we op booktubes in</a:t>
            </a:r>
            <a:r>
              <a:rPr lang="nl-BE" dirty="0" smtClean="0"/>
              <a:t>?</a:t>
            </a:r>
          </a:p>
          <a:p>
            <a:pPr marL="0" indent="0">
              <a:buNone/>
            </a:pPr>
            <a:endParaRPr lang="nl-BE" dirty="0" smtClean="0"/>
          </a:p>
          <a:p>
            <a:pPr lvl="1"/>
            <a:r>
              <a:rPr lang="nl-BE" dirty="0" smtClean="0"/>
              <a:t>Een alternatief dat beter aansluit bij de leefwereld van kinderen en jongeren.</a:t>
            </a:r>
          </a:p>
          <a:p>
            <a:pPr marL="457200" lvl="1" indent="0">
              <a:buNone/>
            </a:pPr>
            <a:endParaRPr lang="nl-BE" dirty="0" smtClean="0"/>
          </a:p>
          <a:p>
            <a:pPr lvl="1"/>
            <a:r>
              <a:rPr lang="nl-BE" dirty="0" smtClean="0"/>
              <a:t>Spreekt een breed spectrum aan vaardigheden aan, waarbij elk kind of jongeren zijn/haar inbreng kan geven.</a:t>
            </a:r>
          </a:p>
          <a:p>
            <a:pPr marL="457200" lvl="1" indent="0">
              <a:buNone/>
            </a:pPr>
            <a:endParaRPr lang="nl-BE" dirty="0" smtClean="0"/>
          </a:p>
          <a:p>
            <a:pPr lvl="1"/>
            <a:r>
              <a:rPr lang="nl-BE" dirty="0" smtClean="0"/>
              <a:t>Toepasbaar op verschillende leeftijden in verschillende vormen, afhankelijk van de wensen van de bib en het doelpubliek.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Trajecten en proefsessies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i="1" dirty="0"/>
          </a:p>
          <a:p>
            <a:r>
              <a:rPr lang="nl-BE" b="1" dirty="0" smtClean="0"/>
              <a:t>Bib </a:t>
            </a:r>
            <a:r>
              <a:rPr lang="nl-BE" b="1" dirty="0" err="1" smtClean="0"/>
              <a:t>Maldegem</a:t>
            </a:r>
            <a:r>
              <a:rPr lang="nl-BE" b="1" dirty="0" smtClean="0"/>
              <a:t> </a:t>
            </a:r>
          </a:p>
          <a:p>
            <a:pPr marL="0" indent="0">
              <a:buNone/>
            </a:pPr>
            <a:endParaRPr lang="nl-BE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 5</a:t>
            </a:r>
            <a:r>
              <a:rPr lang="nl-BE" baseline="30000" dirty="0" smtClean="0"/>
              <a:t>de</a:t>
            </a:r>
            <a:r>
              <a:rPr lang="nl-BE" dirty="0" smtClean="0"/>
              <a:t> leerjaar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 1 week elke voormiddag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 </a:t>
            </a:r>
            <a:r>
              <a:rPr lang="nl-BE" dirty="0" smtClean="0"/>
              <a:t>diverse </a:t>
            </a:r>
            <a:r>
              <a:rPr lang="nl-BE" dirty="0" err="1" smtClean="0"/>
              <a:t>apps</a:t>
            </a:r>
            <a:endParaRPr lang="nl-B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 Begeleiding van opstart tot montage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 Totale tijdsbesteding = +/-10 </a:t>
            </a:r>
            <a:r>
              <a:rPr lang="nl-BE" dirty="0" smtClean="0"/>
              <a:t>uur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13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Trajecten en proefsessies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18140" y="1205514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nl-BE" i="1" dirty="0"/>
          </a:p>
          <a:p>
            <a:r>
              <a:rPr lang="nl-BE" b="1" dirty="0" smtClean="0"/>
              <a:t>Bib </a:t>
            </a:r>
            <a:r>
              <a:rPr lang="nl-BE" b="1" dirty="0" err="1" smtClean="0"/>
              <a:t>Maldegem</a:t>
            </a:r>
            <a:r>
              <a:rPr lang="nl-BE" b="1" dirty="0" smtClean="0"/>
              <a:t> </a:t>
            </a:r>
          </a:p>
          <a:p>
            <a:pPr marL="0" indent="0">
              <a:buNone/>
            </a:pPr>
            <a:endParaRPr lang="nl-BE" b="1" dirty="0" smtClean="0"/>
          </a:p>
        </p:txBody>
      </p:sp>
      <p:pic>
        <p:nvPicPr>
          <p:cNvPr id="2" name="Afbeelding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3" y="2488504"/>
            <a:ext cx="6671770" cy="37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Trajecten en proefsessies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i="1" dirty="0"/>
          </a:p>
          <a:p>
            <a:r>
              <a:rPr lang="nl-BE" b="1" dirty="0" smtClean="0"/>
              <a:t>Bib Eeklo </a:t>
            </a:r>
          </a:p>
          <a:p>
            <a:pPr marL="0" indent="0">
              <a:buNone/>
            </a:pPr>
            <a:endParaRPr lang="nl-BE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 OKAN klas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 twee voormiddagen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 diverse </a:t>
            </a:r>
            <a:r>
              <a:rPr lang="nl-BE" dirty="0" err="1" smtClean="0"/>
              <a:t>apps</a:t>
            </a:r>
            <a:endParaRPr lang="nl-B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 begeleiding van opstart tot montage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 totale tijdsbesteding = +/- 6 uur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120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Trajecten en proefsessies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i="1" dirty="0"/>
          </a:p>
          <a:p>
            <a:r>
              <a:rPr lang="nl-BE" b="1" dirty="0" smtClean="0"/>
              <a:t>Bib </a:t>
            </a:r>
            <a:r>
              <a:rPr lang="nl-BE" b="1" dirty="0" err="1" smtClean="0"/>
              <a:t>Lovendegem</a:t>
            </a:r>
            <a:r>
              <a:rPr lang="nl-BE" b="1" dirty="0" smtClean="0"/>
              <a:t> </a:t>
            </a:r>
          </a:p>
          <a:p>
            <a:pPr marL="0" indent="0">
              <a:buNone/>
            </a:pPr>
            <a:endParaRPr lang="nl-BE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 6</a:t>
            </a:r>
            <a:r>
              <a:rPr lang="nl-BE" baseline="30000" dirty="0" smtClean="0"/>
              <a:t>de</a:t>
            </a:r>
            <a:r>
              <a:rPr lang="nl-BE" dirty="0" smtClean="0"/>
              <a:t> leerjaar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 twee voormiddagen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 stopmotion + kinemaster </a:t>
            </a:r>
            <a:r>
              <a:rPr lang="nl-BE" dirty="0" err="1" smtClean="0"/>
              <a:t>app</a:t>
            </a:r>
            <a:endParaRPr lang="nl-B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 begeleiding van opstart tot montage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dirty="0" smtClean="0"/>
              <a:t> totale tijdsbesteding = +/- 6 uur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70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 COMEET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</TotalTime>
  <Words>902</Words>
  <Application>Microsoft Office PowerPoint</Application>
  <PresentationFormat>Diavoorstelling (4:3)</PresentationFormat>
  <Paragraphs>192</Paragraphs>
  <Slides>21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Model COMEET</vt:lpstr>
      <vt:lpstr>Booktubes</vt:lpstr>
      <vt:lpstr>Introductie </vt:lpstr>
      <vt:lpstr>Introductie </vt:lpstr>
      <vt:lpstr>Introductie </vt:lpstr>
      <vt:lpstr>Introductie </vt:lpstr>
      <vt:lpstr>Trajecten en proefsessies</vt:lpstr>
      <vt:lpstr>Trajecten en proefsessies</vt:lpstr>
      <vt:lpstr>Trajecten en proefsessies</vt:lpstr>
      <vt:lpstr>Trajecten en proefsessies</vt:lpstr>
      <vt:lpstr>Trajecten en proefsessies</vt:lpstr>
      <vt:lpstr>Trajecten en proefsessies</vt:lpstr>
      <vt:lpstr>Trajecten en proefsessies</vt:lpstr>
      <vt:lpstr>Trajecten en proefsessies</vt:lpstr>
      <vt:lpstr>Wat heeft het project te bieden?</vt:lpstr>
      <vt:lpstr>Wat heeft het project te bieden?</vt:lpstr>
      <vt:lpstr>Wat heeft het project te bieden?</vt:lpstr>
      <vt:lpstr>Wat heeft het project te bieden?</vt:lpstr>
      <vt:lpstr>Wat heeft het project te bieden?</vt:lpstr>
      <vt:lpstr>Wat heeft het project te bieden?</vt:lpstr>
      <vt:lpstr>Verdere planning</vt:lpstr>
      <vt:lpstr>Wat en waarom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hanne.couckuyt</dc:creator>
  <cp:lastModifiedBy>De Groote Thomas (bibliotheek)</cp:lastModifiedBy>
  <cp:revision>92</cp:revision>
  <dcterms:created xsi:type="dcterms:W3CDTF">2016-09-07T07:39:18Z</dcterms:created>
  <dcterms:modified xsi:type="dcterms:W3CDTF">2017-05-10T13:52:34Z</dcterms:modified>
</cp:coreProperties>
</file>