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embeddedFontLst>
    <p:embeddedFont>
      <p:font typeface="Arial Black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ArialBlack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0" name="Shape 1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5" name="Shape 1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752600"/>
            <a:ext cx="7619999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3500" lvl="1" marL="4572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nl-BE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2080418" y="129381"/>
            <a:ext cx="4373563" cy="7619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3500" lvl="1" marL="4572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nl-BE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3500" lvl="1" marL="4572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nl-BE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titl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ctrTitle"/>
          </p:nvPr>
        </p:nvSpPr>
        <p:spPr>
          <a:xfrm>
            <a:off x="457200" y="228600"/>
            <a:ext cx="7772400" cy="4571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 Black"/>
              <a:buNone/>
              <a:defRPr b="0" i="0" sz="8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x="457200" y="48006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ctr">
              <a:spcBef>
                <a:spcPts val="400"/>
              </a:spcBef>
              <a:buClr>
                <a:schemeClr val="dk2"/>
              </a:buClr>
              <a:buFont typeface="Arial"/>
              <a:buNone/>
              <a:defRPr b="0" i="0" sz="20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36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36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36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32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ctr">
              <a:spcBef>
                <a:spcPts val="32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/>
          <p:nvPr/>
        </p:nvSpPr>
        <p:spPr>
          <a:xfrm>
            <a:off x="9001124" y="4846319"/>
            <a:ext cx="142875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9001124" y="0"/>
            <a:ext cx="142875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nl-B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457200" y="1447800"/>
            <a:ext cx="7772400" cy="43211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Font typeface="Arial Black"/>
              <a:buNone/>
              <a:defRPr b="0" i="0" sz="8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228601"/>
            <a:ext cx="7772400" cy="1066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600"/>
              </a:spcAft>
              <a:buClr>
                <a:schemeClr val="dk2"/>
              </a:buClr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360"/>
              </a:spcBef>
              <a:buClr>
                <a:schemeClr val="dk2"/>
              </a:buClr>
              <a:buFont typeface="Arial"/>
              <a:buNone/>
              <a:defRPr b="0" i="0" sz="18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0" i="0" sz="16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28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28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280"/>
              </a:spcBef>
              <a:buClr>
                <a:schemeClr val="dk2"/>
              </a:buClr>
              <a:buFont typeface="Arial"/>
              <a:buNone/>
              <a:defRPr b="0" i="0" sz="1400" u="none" cap="none" strike="noStrike">
                <a:solidFill>
                  <a:srgbClr val="FF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nl-BE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2" name="Shape 32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1630679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56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" lvl="1" marL="457200" marR="0" rtl="0" algn="l"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5090160" y="1574800"/>
            <a:ext cx="329184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56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" lvl="1" marL="457200" marR="0" rtl="0" algn="l"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nl-BE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1627632" y="1572767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2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2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1627632" y="2259366"/>
            <a:ext cx="3291840" cy="38404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3500" lvl="1" marL="4572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5093207" y="1572767"/>
            <a:ext cx="32918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36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2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2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2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5093207" y="2259366"/>
            <a:ext cx="3291840" cy="38404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3500" lvl="1" marL="4572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nl-BE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nl-BE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nl-BE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idx="1" type="body"/>
          </p:nvPr>
        </p:nvSpPr>
        <p:spPr>
          <a:xfrm>
            <a:off x="3575050" y="1600200"/>
            <a:ext cx="5111750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2700" lvl="1" marL="457200" marR="0" rtl="0" algn="l">
              <a:spcBef>
                <a:spcPts val="5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457200" y="1600200"/>
            <a:ext cx="3008313" cy="44805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2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nl-BE"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64" name="Shape 64"/>
          <p:cNvSpPr txBox="1"/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9001124" y="4846319"/>
            <a:ext cx="142875" cy="201168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0" y="0"/>
            <a:ext cx="9000876" cy="4846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2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2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2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2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2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2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2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2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457200" y="5715000"/>
            <a:ext cx="81533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320"/>
              </a:spcBef>
              <a:spcAft>
                <a:spcPts val="60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2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2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2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lang="nl-BE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72" name="Shape 72"/>
          <p:cNvSpPr txBox="1"/>
          <p:nvPr>
            <p:ph type="title"/>
          </p:nvPr>
        </p:nvSpPr>
        <p:spPr>
          <a:xfrm>
            <a:off x="457200" y="4953000"/>
            <a:ext cx="81533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Arial Black"/>
              <a:buNone/>
              <a:defRPr b="0" i="0" sz="32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3" name="Shape 73"/>
          <p:cNvSpPr/>
          <p:nvPr/>
        </p:nvSpPr>
        <p:spPr>
          <a:xfrm>
            <a:off x="9001124" y="0"/>
            <a:ext cx="142875" cy="484632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Arial Black"/>
              <a:buNone/>
              <a:defRPr b="0" i="0" sz="3600" u="none" cap="none" strike="noStrik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752600"/>
            <a:ext cx="7619999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600"/>
              </a:spcAft>
              <a:buClr>
                <a:schemeClr val="dk1"/>
              </a:buClr>
              <a:buFont typeface="Arial"/>
              <a:buChar char="●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63500" lvl="1" marL="457200" marR="0" rtl="0" algn="l">
              <a:spcBef>
                <a:spcPts val="40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2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172201"/>
            <a:ext cx="3429000" cy="3047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57200" y="6492875"/>
            <a:ext cx="3429000" cy="2838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 rot="-5400000">
            <a:off x="8227377" y="5885497"/>
            <a:ext cx="13157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nl-BE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" name="Shape 11"/>
          <p:cNvSpPr/>
          <p:nvPr/>
        </p:nvSpPr>
        <p:spPr>
          <a:xfrm>
            <a:off x="9001124" y="0"/>
            <a:ext cx="142875" cy="13715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9001124" y="1371600"/>
            <a:ext cx="142875" cy="54863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Relationship Id="rId4" Type="http://schemas.openxmlformats.org/officeDocument/2006/relationships/hyperlink" Target="https://youtu.be/OrsHR_DCWOA" TargetMode="External"/><Relationship Id="rId5" Type="http://schemas.openxmlformats.org/officeDocument/2006/relationships/hyperlink" Target="https://youtu.be/OrsHR_DCWOA" TargetMode="External"/><Relationship Id="rId6" Type="http://schemas.openxmlformats.org/officeDocument/2006/relationships/image" Target="../media/image2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Relationship Id="rId4" Type="http://schemas.openxmlformats.org/officeDocument/2006/relationships/image" Target="../media/image2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30.jpg"/><Relationship Id="rId7" Type="http://schemas.openxmlformats.org/officeDocument/2006/relationships/image" Target="../media/image31.jpg"/><Relationship Id="rId8" Type="http://schemas.openxmlformats.org/officeDocument/2006/relationships/image" Target="../media/image3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Relationship Id="rId4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2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7" Type="http://schemas.openxmlformats.org/officeDocument/2006/relationships/image" Target="../media/image4.jpg"/><Relationship Id="rId8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1.jpg"/><Relationship Id="rId5" Type="http://schemas.openxmlformats.org/officeDocument/2006/relationships/hyperlink" Target="https://youtu.be/xe33-T89MIU" TargetMode="External"/><Relationship Id="rId6" Type="http://schemas.openxmlformats.org/officeDocument/2006/relationships/hyperlink" Target="https://www.youtube.com/watch?v=GvxlXWV-6Io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11.jpg"/><Relationship Id="rId5" Type="http://schemas.openxmlformats.org/officeDocument/2006/relationships/image" Target="../media/image3.jpg"/><Relationship Id="rId6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jpg"/><Relationship Id="rId10" Type="http://schemas.openxmlformats.org/officeDocument/2006/relationships/image" Target="../media/image18.jpg"/><Relationship Id="rId13" Type="http://schemas.openxmlformats.org/officeDocument/2006/relationships/image" Target="../media/image22.jpg"/><Relationship Id="rId1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25.jpg"/><Relationship Id="rId9" Type="http://schemas.openxmlformats.org/officeDocument/2006/relationships/image" Target="../media/image29.jpg"/><Relationship Id="rId5" Type="http://schemas.openxmlformats.org/officeDocument/2006/relationships/image" Target="../media/image15.jpg"/><Relationship Id="rId6" Type="http://schemas.openxmlformats.org/officeDocument/2006/relationships/image" Target="../media/image17.jpg"/><Relationship Id="rId7" Type="http://schemas.openxmlformats.org/officeDocument/2006/relationships/image" Target="../media/image23.jpg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4685" y="6272930"/>
            <a:ext cx="1070723" cy="35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8794" y="608174"/>
            <a:ext cx="5943599" cy="36448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1972950" y="4575673"/>
            <a:ext cx="50322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buSzPct val="25000"/>
              <a:buNone/>
            </a:pPr>
            <a:r>
              <a:rPr b="1" i="0" lang="nl-BE" sz="3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GOOGLE VR IN DE KLAS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4685" y="6272930"/>
            <a:ext cx="1070723" cy="356908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733475" y="930625"/>
            <a:ext cx="7497600" cy="5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7500"/>
              </a:lnSpc>
              <a:spcBef>
                <a:spcPts val="0"/>
              </a:spcBef>
              <a:buSzPct val="25000"/>
              <a:buNone/>
            </a:pPr>
            <a:r>
              <a:rPr b="1" lang="nl-BE" sz="3200">
                <a:latin typeface="Calibri"/>
                <a:ea typeface="Calibri"/>
                <a:cs typeface="Calibri"/>
                <a:sym typeface="Calibri"/>
              </a:rPr>
              <a:t>EXTRA OPDRACHT:</a:t>
            </a:r>
            <a:r>
              <a:rPr b="1" lang="nl-BE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maak je eigen 360° foto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1582892" y="1603941"/>
            <a:ext cx="6250466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Hiervoor gebruiken we de </a:t>
            </a:r>
            <a:r>
              <a:rPr b="1"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Street View </a:t>
            </a: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demo + instructievideo Street View: </a:t>
            </a:r>
            <a:r>
              <a:rPr lang="nl-BE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youtu.be/OrsHR_DCWOA</a:t>
            </a:r>
            <a:b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maak een aantal 360° foto’s (max. 15min.!)</a:t>
            </a:r>
          </a:p>
        </p:txBody>
      </p:sp>
      <p:pic>
        <p:nvPicPr>
          <p:cNvPr descr="C:\Users\Jurgen\Desktop\howto360.jpg" id="177" name="Shape 17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15105" y="3253975"/>
            <a:ext cx="4986023" cy="279661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/>
          <p:nvPr/>
        </p:nvSpPr>
        <p:spPr>
          <a:xfrm>
            <a:off x="4088914" y="2561947"/>
            <a:ext cx="552089" cy="58841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5397255" y="2563481"/>
            <a:ext cx="552089" cy="58841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2820834" y="2553321"/>
            <a:ext cx="552089" cy="58841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4685" y="6272930"/>
            <a:ext cx="1070700" cy="35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1935399" y="1006850"/>
            <a:ext cx="4779899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7500"/>
              </a:lnSpc>
              <a:spcBef>
                <a:spcPts val="0"/>
              </a:spcBef>
              <a:buSzPct val="25000"/>
              <a:buNone/>
            </a:pPr>
            <a:r>
              <a:rPr b="1" lang="nl-BE" sz="3200">
                <a:latin typeface="Calibri"/>
                <a:ea typeface="Calibri"/>
                <a:cs typeface="Calibri"/>
                <a:sym typeface="Calibri"/>
              </a:rPr>
              <a:t>Klas</a:t>
            </a:r>
            <a:r>
              <a:rPr b="1" lang="nl-BE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opdracht: VR vandaag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1521400" y="1781355"/>
            <a:ext cx="58023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vraag 1:</a:t>
            </a: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geef een aantal voorbeelden waarbij VR vandaag al </a:t>
            </a:r>
            <a:b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gebruikt wordt.</a:t>
            </a:r>
            <a:b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vraag 2:</a:t>
            </a: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hoe zou je zelf al met VR kunnen of willen werken? Wat </a:t>
            </a:r>
            <a:b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kan of zou je met VR kunnen doen op school of in je vrije tijd?</a:t>
            </a:r>
          </a:p>
        </p:txBody>
      </p:sp>
      <p:pic>
        <p:nvPicPr>
          <p:cNvPr descr="https://tctechcrunch2011.files.wordpress.com/2016/10/mi-vr_03-1.jpg?w=738" id="188" name="Shape 1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99624" y="3147075"/>
            <a:ext cx="4215000" cy="28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4685" y="6272930"/>
            <a:ext cx="1070700" cy="35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 txBox="1"/>
          <p:nvPr/>
        </p:nvSpPr>
        <p:spPr>
          <a:xfrm>
            <a:off x="1496900" y="1006850"/>
            <a:ext cx="5802299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7500"/>
              </a:lnSpc>
              <a:spcBef>
                <a:spcPts val="0"/>
              </a:spcBef>
              <a:buSzPct val="25000"/>
              <a:buNone/>
            </a:pPr>
            <a:r>
              <a:rPr b="1" lang="nl-BE" sz="3200">
                <a:latin typeface="Calibri"/>
                <a:ea typeface="Calibri"/>
                <a:cs typeface="Calibri"/>
                <a:sym typeface="Calibri"/>
              </a:rPr>
              <a:t>Klas</a:t>
            </a:r>
            <a:r>
              <a:rPr b="1" lang="nl-BE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opdracht: VR in de toekomst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1521400" y="1788547"/>
            <a:ext cx="5802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vraag 3: </a:t>
            </a: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hoe kan VR in de toekomst gebruikt worden?</a:t>
            </a:r>
            <a:b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b="1"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vraag 4:</a:t>
            </a: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welke toekomst VR-app of toepassing zou je zelf graag </a:t>
            </a:r>
            <a:b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uitvinden of ontwikkelen? </a:t>
            </a:r>
          </a:p>
        </p:txBody>
      </p:sp>
      <p:pic>
        <p:nvPicPr>
          <p:cNvPr descr="http://omegahrsolutions.com/wp-content/uploads/2016/03/ID-100378542-pixtawan.jpg" id="196" name="Shape 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983" y="3071593"/>
            <a:ext cx="2471100" cy="1544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mmischools.com/wp-content/uploads/2016/09/side_a_image_10_cropped-1200x720-833x540.jpg" id="197" name="Shape 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62391" y="2883525"/>
            <a:ext cx="2665499" cy="172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vrnia.com/wp-content/uploads/2016/02/future-of-vr.jpg" id="198" name="Shape 1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09594" y="4672489"/>
            <a:ext cx="2999400" cy="1481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R future" id="199" name="Shape 19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463476" y="4667757"/>
            <a:ext cx="2658300" cy="148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here360-content.s3.amazonaws.com/uploads/2014/11/simulated.jpg" id="200" name="Shape 20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84121" y="2883525"/>
            <a:ext cx="2568000" cy="17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4685" y="6272930"/>
            <a:ext cx="1070723" cy="35690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Shape 206"/>
          <p:cNvSpPr txBox="1"/>
          <p:nvPr/>
        </p:nvSpPr>
        <p:spPr>
          <a:xfrm>
            <a:off x="1928475" y="1986952"/>
            <a:ext cx="47031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nl-BE" sz="2000">
                <a:latin typeface="Calibri"/>
                <a:ea typeface="Calibri"/>
                <a:cs typeface="Calibri"/>
                <a:sym typeface="Calibri"/>
              </a:rPr>
              <a:t>Stel: je mag met je team je eigen VR-app ontwikkelen. Welke app kan je bedenken?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1152125" y="1013050"/>
            <a:ext cx="66915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7500"/>
              </a:lnSpc>
              <a:spcBef>
                <a:spcPts val="0"/>
              </a:spcBef>
              <a:buSzPct val="25000"/>
              <a:buNone/>
            </a:pPr>
            <a:r>
              <a:rPr b="1" lang="nl-BE" sz="3200">
                <a:latin typeface="Calibri"/>
                <a:ea typeface="Calibri"/>
                <a:cs typeface="Calibri"/>
                <a:sym typeface="Calibri"/>
              </a:rPr>
              <a:t>Klasopdracht</a:t>
            </a:r>
            <a:r>
              <a:rPr b="1" lang="nl-BE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bedenk je eigen VR APP</a:t>
            </a:r>
          </a:p>
        </p:txBody>
      </p:sp>
      <p:pic>
        <p:nvPicPr>
          <p:cNvPr descr="https://cdn-images-1.medium.com/max/2000/1*BozVcRdqECChMdTJT76shQ.png" id="208" name="Shape 2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618" y="3305892"/>
            <a:ext cx="7122493" cy="2329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Jurgen\Desktop\Oculus_Rift_wallpaper_1434065836.jpg"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331" y="4251157"/>
            <a:ext cx="2645053" cy="184716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2534823" y="1006861"/>
            <a:ext cx="3952241" cy="46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7500"/>
              </a:lnSpc>
              <a:spcBef>
                <a:spcPts val="0"/>
              </a:spcBef>
              <a:buSzPct val="25000"/>
              <a:buNone/>
            </a:pPr>
            <a:r>
              <a:rPr b="1" i="0" lang="nl-BE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VR : virtuele realiteit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1791303" y="1591969"/>
            <a:ext cx="5756803" cy="1077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nl-BE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‘simulatie’ van een 3D-omgeving met mogelijkheid tot interactie</a:t>
            </a:r>
            <a:br>
              <a:rPr b="0" i="0" lang="nl-BE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nl-BE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momenteel: met behulp van VR-brillen</a:t>
            </a:r>
            <a:br>
              <a:rPr b="0" i="0" lang="nl-BE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nl-BE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allerlei systemen: Google Cardboard &amp; Daydream, HTC Vive, </a:t>
            </a:r>
            <a:br>
              <a:rPr b="0" i="0" lang="nl-BE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nl-BE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Oculus Rift, Microsoft HoloLens, Playstation VR...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4685" y="6272930"/>
            <a:ext cx="1070723" cy="356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urgen\Desktop\Ramahololens.jpg" id="101" name="Shape 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04464" y="2746821"/>
            <a:ext cx="2998593" cy="16877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urgen\Desktop\jbareham_160401_1007_0033_02__1_.0.png" id="102" name="Shape 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98146" y="4256075"/>
            <a:ext cx="2765927" cy="18443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urgen\Desktop\google-daydream-view-580x358.jpeg" id="103" name="Shape 10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05863" y="2755447"/>
            <a:ext cx="2798599" cy="15006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urgen\Desktop\PS_VR.jpg" id="104" name="Shape 10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99646" y="4256075"/>
            <a:ext cx="2018099" cy="184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4685" y="6272930"/>
            <a:ext cx="1070723" cy="35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45221" y="2486235"/>
            <a:ext cx="5889000" cy="330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1999125" y="1583400"/>
            <a:ext cx="48078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BE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youtu.be/xe33-T89MIU</a:t>
            </a: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BE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(Engels)</a:t>
            </a:r>
            <a:br>
              <a:rPr lang="nl-BE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nl-BE" sz="1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www.youtube.com/watch?v=GvxlXWV-6Io</a:t>
            </a: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BE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(Nederlands) 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2665677" y="882511"/>
            <a:ext cx="3440482" cy="451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7500"/>
              </a:lnSpc>
              <a:spcBef>
                <a:spcPts val="0"/>
              </a:spcBef>
              <a:buSzPct val="25000"/>
              <a:buNone/>
            </a:pPr>
            <a:r>
              <a:rPr b="1" lang="nl-BE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VR: hoe werkt het?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4685" y="6272930"/>
            <a:ext cx="1070723" cy="35690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2314465" y="1078600"/>
            <a:ext cx="4621220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nl-B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Wat zijn de reacties? </a:t>
            </a:r>
            <a:br>
              <a:rPr b="1" lang="nl-B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nl-BE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Hoe reageren deze mensen?</a:t>
            </a: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916" y="2061475"/>
            <a:ext cx="3352273" cy="188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31807" y="2066633"/>
            <a:ext cx="3332669" cy="187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17203" y="3569528"/>
            <a:ext cx="3352273" cy="1877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4685" y="6272930"/>
            <a:ext cx="1070723" cy="3569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urgen\Desktop\google_virtual_realit_ap_381.jpg" id="127" name="Shape 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9400" y="2484406"/>
            <a:ext cx="4775918" cy="3581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/>
          <p:nvPr/>
        </p:nvSpPr>
        <p:spPr>
          <a:xfrm>
            <a:off x="1932701" y="1630391"/>
            <a:ext cx="5182958" cy="605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buSzPct val="25000"/>
              <a:buNone/>
            </a:pPr>
            <a:r>
              <a:rPr b="1" lang="nl-BE"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GOOGLE CARDBOARD VR!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2198408" y="1006861"/>
            <a:ext cx="4628551" cy="451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7500"/>
              </a:lnSpc>
              <a:spcBef>
                <a:spcPts val="0"/>
              </a:spcBef>
              <a:buSzPct val="25000"/>
              <a:buNone/>
            </a:pPr>
            <a:r>
              <a:rPr b="1" lang="nl-BE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Keuze en aan de slag met: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4685" y="6272930"/>
            <a:ext cx="1070723" cy="35690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1456570" y="1006861"/>
            <a:ext cx="6229600" cy="451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7500"/>
              </a:lnSpc>
              <a:spcBef>
                <a:spcPts val="0"/>
              </a:spcBef>
              <a:buSzPct val="25000"/>
              <a:buNone/>
            </a:pPr>
            <a:r>
              <a:rPr b="1" lang="nl-BE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Waarom GOOGLE CARDBOARD VR?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1840057" y="1656277"/>
            <a:ext cx="5535576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betaalbaar en veel variatie in brillen</a:t>
            </a:r>
            <a:b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eenvoudig en makkelijk:  smartphone + Google Cardboard bril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véél VR apps en toepassingen</a:t>
            </a:r>
          </a:p>
        </p:txBody>
      </p:sp>
      <p:pic>
        <p:nvPicPr>
          <p:cNvPr descr="https://cdn.recombu.com/mobile/images/news/M20570/1403785377.png" id="137" name="Shape 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94816" y="2815794"/>
            <a:ext cx="5098183" cy="309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4685" y="6272930"/>
            <a:ext cx="1070723" cy="35690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1732601" y="1006861"/>
            <a:ext cx="5711994" cy="451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7500"/>
              </a:lnSpc>
              <a:spcBef>
                <a:spcPts val="0"/>
              </a:spcBef>
              <a:buSzPct val="25000"/>
              <a:buNone/>
            </a:pPr>
            <a:r>
              <a:rPr b="1" lang="nl-BE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Véél Google Cardboard brillen...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2193724" y="1656277"/>
            <a:ext cx="4756144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betaalbaar en veel variatie in brillen</a:t>
            </a:r>
            <a:b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eenvoudig:  smartphone + Google Cardboard bril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véél VR apps en toepassingen</a:t>
            </a:r>
          </a:p>
        </p:txBody>
      </p:sp>
      <p:pic>
        <p:nvPicPr>
          <p:cNvPr descr="C:\Users\Jurgen\Desktop\aanbod.JPG" id="145" name="Shape 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4118" y="1630400"/>
            <a:ext cx="4451951" cy="4461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4685" y="6272930"/>
            <a:ext cx="1070723" cy="356908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3235051" y="1006850"/>
            <a:ext cx="23829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7500"/>
              </a:lnSpc>
              <a:spcBef>
                <a:spcPts val="0"/>
              </a:spcBef>
              <a:buSzPct val="25000"/>
              <a:buNone/>
            </a:pPr>
            <a:r>
              <a:rPr b="1" lang="nl-BE" sz="3200">
                <a:latin typeface="Calibri"/>
                <a:ea typeface="Calibri"/>
                <a:cs typeface="Calibri"/>
                <a:sym typeface="Calibri"/>
              </a:rPr>
              <a:t>Aan de slag</a:t>
            </a:r>
            <a:r>
              <a:rPr b="1" lang="nl-BE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</p:txBody>
      </p:sp>
      <p:pic>
        <p:nvPicPr>
          <p:cNvPr descr="C:\Users\Jurgen\Desktop\homido.jpg" id="152" name="Shape 1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9177" y="2039138"/>
            <a:ext cx="5046452" cy="336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4685" y="6272930"/>
            <a:ext cx="1070723" cy="356908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/>
          <p:nvPr/>
        </p:nvSpPr>
        <p:spPr>
          <a:xfrm>
            <a:off x="1894650" y="1986950"/>
            <a:ext cx="53805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1- verdeel je in</a:t>
            </a:r>
            <a:r>
              <a:rPr lang="nl-BE" sz="1600">
                <a:latin typeface="Calibri"/>
                <a:ea typeface="Calibri"/>
                <a:cs typeface="Calibri"/>
                <a:sym typeface="Calibri"/>
              </a:rPr>
              <a:t> groepjes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nl-BE" sz="16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test elk om beurt en </a:t>
            </a:r>
            <a:r>
              <a:rPr lang="nl-BE" sz="1600">
                <a:latin typeface="Calibri"/>
                <a:ea typeface="Calibri"/>
                <a:cs typeface="Calibri"/>
                <a:sym typeface="Calibri"/>
              </a:rPr>
              <a:t>één voor één </a:t>
            </a: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VR apps uit</a:t>
            </a:r>
            <a:b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BE" sz="1600"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nl-BE" sz="1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- beantwoord de vragen b</a:t>
            </a:r>
            <a:r>
              <a:rPr lang="nl-BE" sz="1600">
                <a:latin typeface="Calibri"/>
                <a:ea typeface="Calibri"/>
                <a:cs typeface="Calibri"/>
                <a:sym typeface="Calibri"/>
              </a:rPr>
              <a:t>ij elke app en geef elke app je score</a:t>
            </a:r>
          </a:p>
        </p:txBody>
      </p:sp>
      <p:pic>
        <p:nvPicPr>
          <p:cNvPr descr="C:\Users\Jurgen\Desktop\DS360.jpg" id="159" name="Shape 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4460" y="3325944"/>
            <a:ext cx="946800" cy="94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urgen\Desktop\Google Street View.jpg" id="160" name="Shape 1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72733" y="3159623"/>
            <a:ext cx="1224000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urgen\Desktop\Cedar_Point_VR.jpg" id="161" name="Shape 1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49973" y="3308691"/>
            <a:ext cx="946800" cy="94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urgen\Desktop\Youtube360.jpg" id="162" name="Shape 16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23423" y="3308691"/>
            <a:ext cx="946800" cy="946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urgen\Desktop\VR Mars.png" id="163" name="Shape 16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106046" y="3303642"/>
            <a:ext cx="960300" cy="960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urgen\Desktop\Titans_Space.jpg" id="164" name="Shape 16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24140" y="4416635"/>
            <a:ext cx="947400" cy="94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urgen\Desktop\Roundme.jpg" id="165" name="Shape 16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811030" y="4416635"/>
            <a:ext cx="947400" cy="947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Jurgen\Desktop\Voxel Fly VR.jpg" id="166" name="Shape 16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023419" y="4418569"/>
            <a:ext cx="946800" cy="9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923421" y="4390376"/>
            <a:ext cx="999900" cy="999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1550374" y="1013050"/>
            <a:ext cx="61245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87500"/>
              </a:lnSpc>
              <a:spcBef>
                <a:spcPts val="0"/>
              </a:spcBef>
              <a:buSzPct val="25000"/>
              <a:buNone/>
            </a:pPr>
            <a:r>
              <a:rPr b="1" lang="nl-BE" sz="3200">
                <a:latin typeface="Calibri"/>
                <a:ea typeface="Calibri"/>
                <a:cs typeface="Calibri"/>
                <a:sym typeface="Calibri"/>
              </a:rPr>
              <a:t>KLAS</a:t>
            </a:r>
            <a:r>
              <a:rPr b="1" lang="nl-BE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OPDRACHT: VR APPS</a:t>
            </a:r>
            <a:r>
              <a:rPr b="1" lang="nl-BE" sz="3200">
                <a:latin typeface="Calibri"/>
                <a:ea typeface="Calibri"/>
                <a:cs typeface="Calibri"/>
                <a:sym typeface="Calibri"/>
              </a:rPr>
              <a:t> TESTEN</a:t>
            </a:r>
            <a:r>
              <a:rPr b="1" lang="nl-BE" sz="3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</a:p>
        </p:txBody>
      </p:sp>
      <p:pic>
        <p:nvPicPr>
          <p:cNvPr id="169" name="Shape 16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06050" y="4410175"/>
            <a:ext cx="960300" cy="96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sential">
  <a:themeElements>
    <a:clrScheme name="Custom 2">
      <a:dk1>
        <a:srgbClr val="FF0000"/>
      </a:dk1>
      <a:lt1>
        <a:srgbClr val="FFFFFF"/>
      </a:lt1>
      <a:dk2>
        <a:srgbClr val="80008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